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8" r:id="rId2"/>
    <p:sldId id="259" r:id="rId3"/>
    <p:sldId id="273" r:id="rId4"/>
    <p:sldId id="272" r:id="rId5"/>
    <p:sldId id="274" r:id="rId6"/>
    <p:sldId id="275" r:id="rId7"/>
    <p:sldId id="269" r:id="rId8"/>
    <p:sldId id="261" r:id="rId9"/>
    <p:sldId id="262" r:id="rId10"/>
    <p:sldId id="263" r:id="rId11"/>
    <p:sldId id="264" r:id="rId12"/>
    <p:sldId id="268" r:id="rId13"/>
    <p:sldId id="265" r:id="rId14"/>
    <p:sldId id="266" r:id="rId15"/>
    <p:sldId id="271" r:id="rId16"/>
    <p:sldId id="267" r:id="rId17"/>
    <p:sldId id="270" r:id="rId18"/>
    <p:sldId id="260" r:id="rId19"/>
    <p:sldId id="276" r:id="rId20"/>
    <p:sldId id="277" r:id="rId21"/>
    <p:sldId id="278" r:id="rId22"/>
    <p:sldId id="279" r:id="rId23"/>
    <p:sldId id="280" r:id="rId24"/>
    <p:sldId id="291" r:id="rId25"/>
    <p:sldId id="292" r:id="rId26"/>
    <p:sldId id="285" r:id="rId27"/>
    <p:sldId id="289" r:id="rId28"/>
    <p:sldId id="286" r:id="rId29"/>
    <p:sldId id="284" r:id="rId30"/>
    <p:sldId id="288" r:id="rId31"/>
    <p:sldId id="290" r:id="rId32"/>
    <p:sldId id="293" r:id="rId33"/>
    <p:sldId id="294" r:id="rId34"/>
    <p:sldId id="295" r:id="rId35"/>
    <p:sldId id="281" r:id="rId36"/>
    <p:sldId id="282" r:id="rId37"/>
    <p:sldId id="283" r:id="rId3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898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6BE03-7A04-49FE-AAB2-FFC59D749C02}" type="datetimeFigureOut">
              <a:rPr lang="cs-CZ" smtClean="0"/>
              <a:t>13.4.2016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41CAC-89A8-40A4-86C0-E0C0C19FFC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6607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1CAC-89A8-40A4-86C0-E0C0C19FFC8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0655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41CAC-89A8-40A4-86C0-E0C0C19FFC88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183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892D0-E8DD-4C48-8536-F3403870BEEF}" type="datetimeFigureOut">
              <a:rPr lang="cs-CZ" smtClean="0"/>
              <a:t>13.4.2016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4FFB401-4431-44AD-8C64-F4A07257F75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892D0-E8DD-4C48-8536-F3403870BEEF}" type="datetimeFigureOut">
              <a:rPr lang="cs-CZ" smtClean="0"/>
              <a:t>13.4.2016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B401-4431-44AD-8C64-F4A07257F75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892D0-E8DD-4C48-8536-F3403870BEEF}" type="datetimeFigureOut">
              <a:rPr lang="cs-CZ" smtClean="0"/>
              <a:t>13.4.2016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B401-4431-44AD-8C64-F4A07257F75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425BC-9247-4FD2-B5E6-237246A061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1729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892D0-E8DD-4C48-8536-F3403870BEEF}" type="datetimeFigureOut">
              <a:rPr lang="cs-CZ" smtClean="0"/>
              <a:t>13.4.2016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4FFB401-4431-44AD-8C64-F4A07257F75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892D0-E8DD-4C48-8536-F3403870BEEF}" type="datetimeFigureOut">
              <a:rPr lang="cs-CZ" smtClean="0"/>
              <a:t>13.4.2016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B401-4431-44AD-8C64-F4A07257F755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892D0-E8DD-4C48-8536-F3403870BEEF}" type="datetimeFigureOut">
              <a:rPr lang="cs-CZ" smtClean="0"/>
              <a:t>13.4.2016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B401-4431-44AD-8C64-F4A07257F75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892D0-E8DD-4C48-8536-F3403870BEEF}" type="datetimeFigureOut">
              <a:rPr lang="cs-CZ" smtClean="0"/>
              <a:t>13.4.2016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4FFB401-4431-44AD-8C64-F4A07257F755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892D0-E8DD-4C48-8536-F3403870BEEF}" type="datetimeFigureOut">
              <a:rPr lang="cs-CZ" smtClean="0"/>
              <a:t>13.4.2016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B401-4431-44AD-8C64-F4A07257F75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892D0-E8DD-4C48-8536-F3403870BEEF}" type="datetimeFigureOut">
              <a:rPr lang="cs-CZ" smtClean="0"/>
              <a:t>13.4.2016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B401-4431-44AD-8C64-F4A07257F75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892D0-E8DD-4C48-8536-F3403870BEEF}" type="datetimeFigureOut">
              <a:rPr lang="cs-CZ" smtClean="0"/>
              <a:t>13.4.2016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B401-4431-44AD-8C64-F4A07257F75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892D0-E8DD-4C48-8536-F3403870BEEF}" type="datetimeFigureOut">
              <a:rPr lang="cs-CZ" smtClean="0"/>
              <a:t>13.4.2016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B401-4431-44AD-8C64-F4A07257F755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EC892D0-E8DD-4C48-8536-F3403870BEEF}" type="datetimeFigureOut">
              <a:rPr lang="cs-CZ" smtClean="0"/>
              <a:t>13.4.2016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4FFB401-4431-44AD-8C64-F4A07257F755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ved=0ahUKEwi-1P-IivfLAhVGtxoKHWw3BlQQjRwIBw&amp;url=http://www.kiv.zcu.cz/tsd2013/index.php?page%3Devents&amp;bvm=bv.118443451,d.d2s&amp;psig=AFQjCNFLUP6p4KB_DrUSy3-o9qZYyTyBHg&amp;ust=1459930985158323" TargetMode="External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hyperlink" Target="http://www.google.cz/url?sa=i&amp;rct=j&amp;q=&amp;esrc=s&amp;source=images&amp;cd=&amp;cad=rja&amp;uact=8&amp;ved=0ahUKEwiVw-2TiffLAhWHfhoKHcVvB6IQjRwIBw&amp;url=http://www.lecebne-lazne.cz/cs/prehled-lazni/frantiskovy-lazne&amp;bvm=bv.118443451,d.d2s&amp;psig=AFQjCNFLUP6p4KB_DrUSy3-o9qZYyTyBHg&amp;ust=1459930985158323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gle.cz/url?sa=i&amp;rct=j&amp;q=&amp;esrc=s&amp;source=images&amp;cd=&amp;ved=0ahUKEwiv-b3riffLAhVEWBoKHXIVBM4QjRwIBw&amp;url=http://www.vyletnik.cz/fotogalerie/zapadni-cechy/chebsko-a-smrciny/5402/&amp;bvm=bv.118443451,d.d2s&amp;psig=AFQjCNFLUP6p4KB_DrUSy3-o9qZYyTyBHg&amp;ust=1459930985158323" TargetMode="External"/><Relationship Id="rId11" Type="http://schemas.openxmlformats.org/officeDocument/2006/relationships/image" Target="../media/image16.jpeg"/><Relationship Id="rId5" Type="http://schemas.openxmlformats.org/officeDocument/2006/relationships/image" Target="../media/image13.jpeg"/><Relationship Id="rId10" Type="http://schemas.openxmlformats.org/officeDocument/2006/relationships/hyperlink" Target="http://www.google.cz/url?sa=i&amp;rct=j&amp;q=&amp;esrc=s&amp;source=images&amp;cd=&amp;cad=rja&amp;uact=8&amp;ved=0ahUKEwiB_qeIi_fLAhVEtxoKHZ2BA80QjRwIBw&amp;url=http://www.biolib.cz/en/image/id63419/&amp;bvm=bv.118443451,d.d2s&amp;psig=AFQjCNH5U6p_PU39lSHd99j7Ls46-DwP3A&amp;ust=1459931483663019" TargetMode="External"/><Relationship Id="rId4" Type="http://schemas.openxmlformats.org/officeDocument/2006/relationships/hyperlink" Target="http://www.google.cz/url?sa=i&amp;rct=j&amp;q=&amp;esrc=s&amp;source=images&amp;cd=&amp;cad=rja&amp;uact=8&amp;ved=0ahUKEwjdn6-oiffLAhUKPxoKHaJaA9wQjRwIBw&amp;url=http://www.pepa.cz/frantiskovy-lazne-na-3-dny-pro-dva-s-polopenzi-v-4-hotelu-reza-se-saunou-bazenem-a-solnou-jeskyni/&amp;bvm=bv.118443451,d.d2s&amp;psig=AFQjCNFLUP6p4KB_DrUSy3-o9qZYyTyBHg&amp;ust=1459930985158323" TargetMode="External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://www.google.cz/url?sa=i&amp;rct=j&amp;q=&amp;esrc=s&amp;source=images&amp;cd=&amp;cad=rja&amp;uact=8&amp;ved=0ahUKEwiyvOqTjPfLAhXLvBoKHXOgBkoQjRwIBw&amp;url=http://zpravy.aktualne.cz/domaci/dole-honosne-lazne-nahore-ruiny-jachymov-je-mesto-/r~i:gallery:27740/r~i:photo:495019/&amp;bvm=bv.118443451,d.d2s&amp;psig=AFQjCNHH3ckCaaa9jp4Gd4J2nn0iDXA4Cw&amp;ust=1459931713665855" TargetMode="External"/><Relationship Id="rId7" Type="http://schemas.openxmlformats.org/officeDocument/2006/relationships/hyperlink" Target="https://www.google.cz/url?sa=i&amp;rct=j&amp;q=&amp;esrc=s&amp;source=images&amp;cd=&amp;cad=rja&amp;uact=8&amp;ved=0ahUKEwif5-XZjPfLAhWIVRoKHbrZAXcQjRwIBw&amp;url=https://leporelo.info/jachymov&amp;bvm=bv.118443451,d.d2s&amp;psig=AFQjCNHH3ckCaaa9jp4Gd4J2nn0iDXA4Cw&amp;ust=1459931713665855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hyperlink" Target="http://www.google.cz/url?sa=i&amp;rct=j&amp;q=&amp;esrc=s&amp;source=images&amp;cd=&amp;cad=rja&amp;uact=8&amp;ved=0ahUKEwi8-7WojPfLAhUG6xoKHfE-DRAQjRwIBw&amp;url=http://vary.idnes.cz/lazne-jachymov-spojily-sily-s-luhacovicemi-vystupuji-pod-spolecnym-nazvem-172-/vary-zpravy.aspx?c%3DA110802_134646_vary-zpravy_sou&amp;bvm=bv.118443451,d.d2s&amp;psig=AFQjCNHH3ckCaaa9jp4Gd4J2nn0iDXA4Cw&amp;ust=1459931713665855" TargetMode="Externa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hyperlink" Target="http://www.google.cz/url?sa=i&amp;rct=j&amp;q=&amp;esrc=s&amp;source=images&amp;cd=&amp;cad=rja&amp;uact=8&amp;ved=0ahUKEwjbse6akPfLAhUB1hoKHT-ZDI8QjRwIBw&amp;url=http://www.laznelibverda.cz/&amp;bvm=bv.118443451,d.d2s&amp;psig=AFQjCNFC42BCcSAA538L33P6FT0znuQ4fA&amp;ust=1459932946095842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gle.cz/url?sa=i&amp;rct=j&amp;q=&amp;esrc=s&amp;source=images&amp;cd=&amp;cad=rja&amp;uact=8&amp;ved=0ahUKEwi8qZjPkPfLAhVBXRoKHWPqDhEQjRwIBw&amp;url=http://mirek-hk.rajce.idnes.cz/Lazne_Libverda_-_v_sudu/&amp;bvm=bv.118443451,d.d2s&amp;psig=AFQjCNFC42BCcSAA538L33P6FT0znuQ4fA&amp;ust=1459932946095842" TargetMode="External"/><Relationship Id="rId5" Type="http://schemas.openxmlformats.org/officeDocument/2006/relationships/image" Target="../media/image22.jpeg"/><Relationship Id="rId4" Type="http://schemas.openxmlformats.org/officeDocument/2006/relationships/hyperlink" Target="http://www.google.cz/url?sa=i&amp;rct=j&amp;q=&amp;esrc=s&amp;source=images&amp;cd=&amp;cad=rja&amp;uact=8&amp;ved=0ahUKEwjPk9yykPfLAhXKvBoKHSUHABkQjRwIBw&amp;url=http://www.jablonec.com/dr-cs/1214-lazne-libverda.html&amp;bvm=bv.118443451,d.d2s&amp;psig=AFQjCNFC42BCcSAA538L33P6FT0znuQ4fA&amp;ust=1459932946095842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ved=0ahUKEwinp-eGjvfLAhWB2xoKHYVIDq8QjRwIBw&amp;url=http://www.navstivtejeseniky.cz/cil/balneopark-v-priessnitzovych-lecebnych-laznich-v-jeseniku&amp;bvm=bv.118443451,d.d2s&amp;psig=AFQjCNGmBLKLC3fEYEi9Eorbgs5VmiYj5Q&amp;ust=1459932074288117" TargetMode="External"/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hyperlink" Target="http://www.google.cz/url?sa=i&amp;rct=j&amp;q=&amp;esrc=s&amp;source=images&amp;cd=&amp;cad=rja&amp;uact=8&amp;ved=0ahUKEwjahp36jPfLAhWEtBoKHS4IAYkQjRwIBw&amp;url=http://www.slantour.cz/zajezdy/zobrazit/tyden-pro-zdravi&amp;bvm=bv.118443451,d.d2s&amp;psig=AFQjCNGmBLKLC3fEYEi9Eorbgs5VmiYj5Q&amp;ust=1459932074288117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gle.cz/url?sa=i&amp;rct=j&amp;q=&amp;esrc=s&amp;source=images&amp;cd=&amp;cad=rja&amp;uact=8&amp;ved=0ahUKEwiP4qbyjffLAhWFHxoKHbl_CKcQjRwIBw&amp;url=http://www.priessnitz.jeseniky.org/&amp;bvm=bv.118443451,d.d2s&amp;psig=AFQjCNGmBLKLC3fEYEi9Eorbgs5VmiYj5Q&amp;ust=1459932074288117" TargetMode="External"/><Relationship Id="rId5" Type="http://schemas.openxmlformats.org/officeDocument/2006/relationships/image" Target="../media/image25.jpeg"/><Relationship Id="rId4" Type="http://schemas.openxmlformats.org/officeDocument/2006/relationships/hyperlink" Target="http://www.google.cz/url?sa=i&amp;rct=j&amp;q=&amp;esrc=s&amp;source=images&amp;cd=&amp;cad=rja&amp;uact=8&amp;ved=0ahUKEwjM7sykjffLAhVJChoKHS_yB5gQjRwIBw&amp;url=http://www.nemotour.cz/zajezdy/priessnitzovy-lecebne-lazne-jesenik-lecebne-285159/&amp;bvm=bv.118443451,d.d2s&amp;psig=AFQjCNGmBLKLC3fEYEi9Eorbgs5VmiYj5Q&amp;ust=1459932074288117" TargetMode="External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cz/url?sa=i&amp;rct=j&amp;q=&amp;esrc=s&amp;source=images&amp;cd=&amp;cad=rja&amp;uact=8&amp;ved=0ahUKEwjR-ZTGjvfLAhUD0xoKHaz8Do8QjRwIBw&amp;url=http://www.jeseniky-praded.cz/karlova-stud%C3%A1nka-a-okol%C3%AD.aspx&amp;bvm=bv.118443451,d.d2s&amp;psig=AFQjCNGJg928bg457Nl52rwPeRDWnZnyLA&amp;ust=1459932503569228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hyperlink" Target="http://www.google.cz/url?sa=i&amp;rct=j&amp;q=&amp;esrc=s&amp;source=images&amp;cd=&amp;cad=rja&amp;uact=8&amp;ved=0ahUKEwjc2cLbjvfLAhVKDxoKHbuXDk4QjRwIBw&amp;url=http://www.jeseniky.net/lecebne-lazne-karlova-studanka&amp;bvm=bv.118443451,d.d2s&amp;psig=AFQjCNGJg928bg457Nl52rwPeRDWnZnyLA&amp;ust=1459932503569228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0.jpeg"/><Relationship Id="rId7" Type="http://schemas.openxmlformats.org/officeDocument/2006/relationships/hyperlink" Target="http://www.google.cz/url?sa=i&amp;rct=j&amp;q=&amp;esrc=s&amp;source=images&amp;cd=&amp;cad=rja&amp;uact=8&amp;ved=0ahUKEwirpKn7k_fLAhXIbBoKHaM9BoUQjRwIBw&amp;url=http://www.rosi-spa.com/en/catalog/spa-1/hotels/sanatorium-edel-27/&amp;psig=AFQjCNGwstGA3tyCfYrCzm-s98Grs6mMYA&amp;ust=1459933798458049" TargetMode="External"/><Relationship Id="rId2" Type="http://schemas.openxmlformats.org/officeDocument/2006/relationships/hyperlink" Target="http://www.google.cz/url?sa=i&amp;rct=j&amp;q=&amp;esrc=s&amp;source=images&amp;cd=&amp;cad=rja&amp;uact=8&amp;ved=0ahUKEwixy7rHk_fLAhVFOBoKHQlPAvcQjRwIBw&amp;url=http://zlatehory.cz/detail-sanatoria-edel/g-3214/id_obrazky%3D9819%26typ_sady%3D1%26p1%3D2064&amp;psig=AFQjCNGwstGA3tyCfYrCzm-s98Grs6mMYA&amp;ust=1459933798458049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hyperlink" Target="http://www.google.cz/url?sa=i&amp;rct=j&amp;q=&amp;esrc=s&amp;source=images&amp;cd=&amp;cad=rja&amp;uact=8&amp;ved=0ahUKEwirpKn7k_fLAhXIbBoKHaM9BoUQjRwIBw&amp;url=http://www.uciacesaregiony.com/?kat1%3Do-regionoch%26kat2%3Dmoravskoslezko%26kat3%3Dpamatky%26id%3D602&amp;psig=AFQjCNGwstGA3tyCfYrCzm-s98Grs6mMYA&amp;ust=1459933798458049" TargetMode="External"/><Relationship Id="rId10" Type="http://schemas.openxmlformats.org/officeDocument/2006/relationships/image" Target="../media/image33.jpeg"/><Relationship Id="rId4" Type="http://schemas.microsoft.com/office/2007/relationships/hdphoto" Target="../media/hdphoto1.wdp"/><Relationship Id="rId9" Type="http://schemas.openxmlformats.org/officeDocument/2006/relationships/hyperlink" Target="http://www.jeseniky.net/speleoterapie-zlate-hory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ved=0ahUKEwi0q5rhj_fLAhWFAxoKHchqC74QjRwIBw&amp;url=http://karpatya.cz/wellness-a-lazenske-pobyty-morava/lazne-luhacovice&amp;bvm=bv.118443451,d.d2s&amp;psig=AFQjCNEH37sejTgnZocj6zOlpQ1lnm6FHw&amp;ust=1459932600391925" TargetMode="External"/><Relationship Id="rId3" Type="http://schemas.openxmlformats.org/officeDocument/2006/relationships/image" Target="../media/image34.jpeg"/><Relationship Id="rId7" Type="http://schemas.openxmlformats.org/officeDocument/2006/relationships/image" Target="../media/image36.jpeg"/><Relationship Id="rId2" Type="http://schemas.openxmlformats.org/officeDocument/2006/relationships/hyperlink" Target="http://www.google.cz/url?sa=i&amp;rct=j&amp;q=&amp;esrc=s&amp;source=images&amp;cd=&amp;cad=rja&amp;uact=8&amp;ved=0ahUKEwjz4duNj_fLAhUKExoKHQtEBqAQjRwIBw&amp;url=http://www.luhacovicko.info/category/zpravy/lazne-luhacovice-zpravy/page/2/&amp;bvm=bv.118443451,d.d2s&amp;psig=AFQjCNEH37sejTgnZocj6zOlpQ1lnm6FHw&amp;ust=1459932600391925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gle.cz/url?sa=i&amp;rct=j&amp;q=&amp;esrc=s&amp;source=images&amp;cd=&amp;cad=rja&amp;uact=8&amp;ved=0ahUKEwj1svbNj_fLAhWHHxoKHWQ_B9MQjRwIBw&amp;url=http://www.tatratur.cz/pr/lazne-luhacovice.php&amp;bvm=bv.118443451,d.d2s&amp;psig=AFQjCNEH37sejTgnZocj6zOlpQ1lnm6FHw&amp;ust=1459932600391925" TargetMode="External"/><Relationship Id="rId5" Type="http://schemas.openxmlformats.org/officeDocument/2006/relationships/image" Target="../media/image35.jpeg"/><Relationship Id="rId4" Type="http://schemas.openxmlformats.org/officeDocument/2006/relationships/hyperlink" Target="http://www.google.cz/url?sa=i&amp;rct=j&amp;q=&amp;esrc=s&amp;source=images&amp;cd=&amp;cad=rja&amp;uact=8&amp;ved=0ahUKEwjwyIaxj_fLAhVM2hoKHQl-DOAQjRwIBw&amp;url=http://www.spamag.cz/lazne-luhacovice/&amp;bvm=bv.118443451,d.d2s&amp;psig=AFQjCNEH37sejTgnZocj6zOlpQ1lnm6FHw&amp;ust=1459932600391925" TargetMode="External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ved=0ahUKEwiIjM6WkvfLAhUB1xoKHSCpBw0QjRwIBw&amp;url=http://www.turistika.cz/fotogalerie/64628/lazne-klimkovice&amp;bvm=bv.118443451,d.d2s&amp;psig=AFQjCNF2YRTtuyfMkzIFF-a0sEZ5Vb1LXg&amp;ust=1459933357582090" TargetMode="External"/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hyperlink" Target="http://www.google.cz/url?sa=i&amp;rct=j&amp;q=&amp;esrc=s&amp;source=images&amp;cd=&amp;cad=rja&amp;uact=8&amp;ved=0ahUKEwi255_hkffLAhXE2hoKHf58B3IQjRwIBw&amp;url=http://geocaching.msregion.cz/cz/ostravsko/pro-aktivni/msgc/poklady/lazne-v-msk:-1---lazne-klimkovice-19256/&amp;bvm=bv.118443451,d.d2s&amp;psig=AFQjCNF2YRTtuyfMkzIFF-a0sEZ5Vb1LXg&amp;ust=1459933357582090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gle.cz/url?sa=i&amp;rct=j&amp;q=&amp;esrc=s&amp;source=images&amp;cd=&amp;cad=rja&amp;uact=8&amp;ved=0ahUKEwiIjM6WkvfLAhUB1xoKHSCpBw0QjRwIBw&amp;url=http://frascata.rajce.idnes.cz/Lazne_Klimkovice_I,_31.1.2010/&amp;bvm=bv.118443451,d.d2s&amp;psig=AFQjCNF2YRTtuyfMkzIFF-a0sEZ5Vb1LXg&amp;ust=1459933357582090" TargetMode="External"/><Relationship Id="rId5" Type="http://schemas.openxmlformats.org/officeDocument/2006/relationships/image" Target="../media/image39.jpeg"/><Relationship Id="rId4" Type="http://schemas.openxmlformats.org/officeDocument/2006/relationships/hyperlink" Target="http://www.google.cz/url?sa=i&amp;rct=j&amp;q=&amp;esrc=s&amp;source=images&amp;cd=&amp;cad=rja&amp;uact=8&amp;ved=0ahUKEwjYr-H7kffLAhUGVhoKHfh-BssQjRwIBw&amp;url=http://www.sanatoria-klimkovice.cz/www/cz/gastronomicke-provozy/&amp;bvm=bv.118443451,d.d2s&amp;psig=AFQjCNF2YRTtuyfMkzIFF-a0sEZ5Vb1LXg&amp;ust=1459933357582090" TargetMode="External"/><Relationship Id="rId9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hyperlink" Target="http://www.google.cz/url?sa=i&amp;rct=j&amp;q=&amp;esrc=s&amp;source=images&amp;cd=&amp;cad=rja&amp;uact=8&amp;ved=0ahUKEwiSv4ySuvnLAhUFVhoKHWluBSAQjRwIBw&amp;url=http://www.lasvegasjaunt.com/package/mgm-grand-suites-from-115/&amp;bvm=bv.118443451,d.d2s&amp;psig=AFQjCNHm-bji59I_HC9MNvw2kO7p9v3ihQ&amp;ust=1460012897691674" TargetMode="Externa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microsoft.com/office/2007/relationships/hdphoto" Target="../media/hdphoto3.wdp"/><Relationship Id="rId7" Type="http://schemas.openxmlformats.org/officeDocument/2006/relationships/hyperlink" Target="http://www.google.cz/url?sa=i&amp;rct=j&amp;q=&amp;esrc=s&amp;source=images&amp;cd=&amp;ved=0ahUKEwjVsJGMwvnLAhWSDRoKHcn8CEEQjRwIBw&amp;url=http://bydleni.idnes.cz/nejmensi-hotel-na-svete-kodan-dj6-/dum_osobnosti.aspx?c%3DA151201_155325_dum_osobnosti_web&amp;psig=AFQjCNGgndelmRMX8qEbHslEIYsHhBQy_Q&amp;ust=1460015061036116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hyperlink" Target="http://www.google.cz/url?sa=i&amp;rct=j&amp;q=&amp;esrc=s&amp;source=images&amp;cd=&amp;cad=rja&amp;uact=8&amp;ved=0ahUKEwi8mfShwfnLAhUFNhoKHbaaAFAQjRwIBw&amp;url=http://www.blesk.cz/clanek/cestovani/145826/hotel-pro-novomanzele-budete-stastni-i-po-rozvodu.html&amp;psig=AFQjCNGvj4zIkb0ljetB2-M4QUU07M6OWA&amp;ust=1460014645382638" TargetMode="Externa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jpeg"/><Relationship Id="rId7" Type="http://schemas.openxmlformats.org/officeDocument/2006/relationships/hyperlink" Target="http://www.google.cz/url?sa=i&amp;rct=j&amp;q=&amp;esrc=s&amp;source=images&amp;cd=&amp;cad=rja&amp;uact=8&amp;ved=0ahUKEwiTmOish_fLAhWCChoKHRRAAEAQjRwIBw&amp;url=http://byznys.ihned.cz/c1-51949660-rusum-uz-nestaci-ceske-karlovy-vary-postavi-si-vlastni-na-kavkaze&amp;bvm=bv.118443451,d.d2s&amp;psig=AFQjCNEeMsGZVcLwoeQt_TLo-wzXa-vW2A&amp;ust=1459930541179356" TargetMode="External"/><Relationship Id="rId2" Type="http://schemas.openxmlformats.org/officeDocument/2006/relationships/hyperlink" Target="http://www.google.cz/url?sa=i&amp;rct=j&amp;q=&amp;esrc=s&amp;source=images&amp;cd=&amp;cad=rja&amp;uact=8&amp;ved=0ahUKEwjY_anyhffLAhXJqxoKHe7DAh0QjRwIBw&amp;url=http://www.pragueinsider.eu/vylety-po-cr/karlovy-vary-2/&amp;bvm=bv.118443451,d.d2s&amp;psig=AFQjCNEQm9sYeDMzs-OUkKBgHWxcd40aUA&amp;ust=1459930147523502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hyperlink" Target="https://www.google.cz/url?sa=i&amp;rct=j&amp;q=&amp;esrc=s&amp;source=images&amp;cd=&amp;ved=0ahUKEwjS0eHJhvfLAhWB2BoKHT3DBZgQjRwIBw&amp;url=https://www.youtube.com/watch?v%3DesRS5iCfmN8&amp;bvm=bv.118443451,d.d2s&amp;psig=AFQjCNEQm9sYeDMzs-OUkKBgHWxcd40aUA&amp;ust=1459930147523502" TargetMode="Externa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ved=0ahUKEwjw_4_QiPfLAhXCJhoKHXbzD_wQjRwIBw&amp;url=http://www.ceska-mesta.cz/en/letecke-fotografie/marianske-lazne-letecky-2011/&amp;bvm=bv.118443451,d.d2s&amp;psig=AFQjCNHA2M8_MaW84EOFhoOujIF6VVVMeA&amp;ust=1459930707955995" TargetMode="External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hyperlink" Target="http://www.google.cz/url?sa=i&amp;rct=j&amp;q=&amp;esrc=s&amp;source=images&amp;cd=&amp;cad=rja&amp;uact=8&amp;ved=0ahUKEwjhjeTyh_fLAhWHOBoKHeg4BW8QjRwIBw&amp;url=http://www.lilija-reisen.cz/11-marianske-lazne&amp;bvm=bv.118443451,d.d2s&amp;psig=AFQjCNHA2M8_MaW84EOFhoOujIF6VVVMeA&amp;ust=1459930707955995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gle.cz/url?sa=i&amp;rct=j&amp;q=&amp;esrc=s&amp;source=images&amp;cd=&amp;ved=0ahUKEwjCvNKsiPfLAhXMnRoKHZvlBvMQjRwIBw&amp;url=http://www.ceskatelevize.cz/porady/10183684896-gejziry-a-elixiry/208542154130001/&amp;bvm=bv.118443451,d.d2s&amp;psig=AFQjCNHA2M8_MaW84EOFhoOujIF6VVVMeA&amp;ust=1459930707955995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://www.google.cz/url?sa=i&amp;rct=j&amp;q=&amp;esrc=s&amp;source=images&amp;cd=&amp;ved=0ahUKEwjSpP2JiPfLAhVJuBoKHS4MD8sQjRwIBw&amp;url=http://www.lecebne-lazne.cz/cs/prehled-lazni/marianske-lazne&amp;bvm=bv.118443451,d.d2s&amp;psig=AFQjCNHA2M8_MaW84EOFhoOujIF6VVVMeA&amp;ust=1459930707955995" TargetMode="External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512511" cy="648072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cs-CZ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OBSAH PŘEDMĚTU</a:t>
            </a:r>
            <a:endParaRPr lang="cs-CZ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innerShdw blurRad="63500" dist="88900" dir="2700000">
              <a:prstClr val="black">
                <a:alpha val="50000"/>
              </a:prstClr>
            </a:innerShdw>
          </a:effectLst>
        </p:spPr>
        <p:txBody>
          <a:bodyPr rtlCol="0" anchor="ctr">
            <a:normAutofit lnSpcReduction="10000"/>
          </a:bodyPr>
          <a:lstStyle/>
          <a:p>
            <a:pPr marL="502920" indent="-457200" fontAlgn="auto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 A TRH TURIZMU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DRUHY A FORMY TURIZMU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SPECIFICKÉ ZNAKY SLUŽEB V TURIZMU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SILNIČNÍ DOPRAVA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DOPRAVA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A VODNÍ DOPRAVA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OSTATNÍ FORMY DOPRAVY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CESTOVNÍ KANCELÁŘE A AGENTURY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Technika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zajišťování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služeb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objednávka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smlouva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, voucher, 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platby</a:t>
            </a:r>
            <a:r>
              <a:rPr lang="en-US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PASOVÉ, VIZOVÉ, CELNÍ A SMĚNÁRENSKÉ SLUŽBY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POJIŠŤOVACÍ A ZDRAVOTNÍ SLUŽBY, ODPOVĚDNOST ZA ŠKODY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LÁZEŇSKÉ SLUŽBY, KLASIFIKACE LÁZEŇSKÝCH STŘEDISEK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UBYTOVACÍ SLUŽBY, KATEGORIZACE ZAŘÍZENÍ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STRAVOVACÍ SLUŽBY, KATEGORIZACE ZAŘÍZENÍ</a:t>
            </a:r>
          </a:p>
        </p:txBody>
      </p:sp>
      <p:sp>
        <p:nvSpPr>
          <p:cNvPr id="5" name="Vývojový diagram: alternativní postup 4"/>
          <p:cNvSpPr/>
          <p:nvPr/>
        </p:nvSpPr>
        <p:spPr>
          <a:xfrm>
            <a:off x="827584" y="5445224"/>
            <a:ext cx="7848872" cy="1080120"/>
          </a:xfrm>
          <a:prstGeom prst="flowChartAlternateProcess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27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41248"/>
          </a:xfrm>
        </p:spPr>
        <p:txBody>
          <a:bodyPr/>
          <a:lstStyle/>
          <a:p>
            <a:pPr algn="ctr"/>
            <a:r>
              <a:rPr lang="cs-CZ" dirty="0" smtClean="0"/>
              <a:t>FRANTIŠKOVY LÁZNĚ</a:t>
            </a:r>
            <a:endParaRPr lang="cs-CZ" dirty="0"/>
          </a:p>
        </p:txBody>
      </p:sp>
      <p:pic>
        <p:nvPicPr>
          <p:cNvPr id="4098" name="Picture 2" descr="http://www.lecebne-lazne.cz/upload/images-cache/1757/80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960440" cy="235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pepa.cz/userfiles/1ELUSH/POBYTY2/Frantiskovy-Lazne-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24745"/>
            <a:ext cx="3466356" cy="231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vyletnik.cz/images/vylet/uzivatele/aknels/frantiskovy-lazne-3b6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88840"/>
            <a:ext cx="172965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krusnohorci.net/prilohy/1345021370rezervace-soos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4104787" cy="231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www.biolib.cz/IMG/GAL/63419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33056"/>
            <a:ext cx="3394433" cy="231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86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41248"/>
          </a:xfrm>
        </p:spPr>
        <p:txBody>
          <a:bodyPr/>
          <a:lstStyle/>
          <a:p>
            <a:pPr algn="ctr"/>
            <a:r>
              <a:rPr lang="cs-CZ" dirty="0" smtClean="0"/>
              <a:t>JÁCHYMOV</a:t>
            </a:r>
            <a:endParaRPr lang="cs-CZ" dirty="0"/>
          </a:p>
        </p:txBody>
      </p:sp>
      <p:pic>
        <p:nvPicPr>
          <p:cNvPr id="5122" name="Picture 2" descr="http://www.sparelax.cz/images/pobyty/15/behounek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5"/>
          <a:stretch/>
        </p:blipFill>
        <p:spPr bwMode="auto">
          <a:xfrm>
            <a:off x="4932040" y="1196752"/>
            <a:ext cx="3600400" cy="239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cdn.i0.cz/public-data/0d/9d/eb8e921b3e12bb5be38f19b785cc_w720_h498_gi:photo:495019.jpg?hash=c2273f19057dd98f71059d974455f669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1048"/>
            <a:ext cx="3600400" cy="249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.idnes.cz/11/051/cl6/SOU36b9cc_203620_2506326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3672408" cy="240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leporelo.info/pics/pic/jachymov-_namesti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3674717" cy="249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39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41248"/>
          </a:xfrm>
        </p:spPr>
        <p:txBody>
          <a:bodyPr/>
          <a:lstStyle/>
          <a:p>
            <a:pPr algn="ctr"/>
            <a:r>
              <a:rPr lang="cs-CZ" dirty="0" smtClean="0"/>
              <a:t>LÁZNĚ LIBVERDA</a:t>
            </a:r>
            <a:endParaRPr lang="cs-CZ" dirty="0"/>
          </a:p>
        </p:txBody>
      </p:sp>
      <p:pic>
        <p:nvPicPr>
          <p:cNvPr id="9218" name="Picture 2" descr="http://www.laznelibverda.cz/galerie/obrazky/image.php?img=26666&amp;x=800&amp;y=35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529590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jablonec.com/galerie/obrazky/image.php?img=694754&amp;x=3872&amp;y=259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45024"/>
            <a:ext cx="4104456" cy="274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img3.rajce.idnes.cz/d0303/6/6764/6764744_613035ef838f1d528b1cf19c48d05b79/images/Lazne_Libverda_2012_0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17032"/>
            <a:ext cx="3550940" cy="26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1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41248"/>
          </a:xfrm>
        </p:spPr>
        <p:txBody>
          <a:bodyPr/>
          <a:lstStyle/>
          <a:p>
            <a:pPr algn="ctr"/>
            <a:r>
              <a:rPr lang="cs-CZ" dirty="0" smtClean="0"/>
              <a:t>PRIESSNITZOVY LÁZNĚ JESENÍK </a:t>
            </a:r>
            <a:endParaRPr lang="cs-CZ" dirty="0"/>
          </a:p>
        </p:txBody>
      </p:sp>
      <p:pic>
        <p:nvPicPr>
          <p:cNvPr id="6146" name="Picture 2" descr="http://www.slantour.cz/foto/full/3682-priessnitzovy-lazn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626712" cy="257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.ck.cz/f/72902/49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377702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priessnitz.jeseniky.org/images/hlavni-strana/lazne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33056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navstivtejeseniky.cz/data/fotografie/61/2450_slider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64"/>
          <a:stretch/>
        </p:blipFill>
        <p:spPr bwMode="auto">
          <a:xfrm>
            <a:off x="539552" y="4005064"/>
            <a:ext cx="4249253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94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41248"/>
          </a:xfrm>
        </p:spPr>
        <p:txBody>
          <a:bodyPr/>
          <a:lstStyle/>
          <a:p>
            <a:pPr algn="ctr"/>
            <a:r>
              <a:rPr lang="cs-CZ" dirty="0" smtClean="0"/>
              <a:t>LÁZNĚ KARLOVA STUDÁNKA</a:t>
            </a:r>
            <a:endParaRPr lang="cs-CZ" dirty="0"/>
          </a:p>
        </p:txBody>
      </p:sp>
      <p:pic>
        <p:nvPicPr>
          <p:cNvPr id="7170" name="Picture 2" descr="http://www.vrbensko-jeseniky.cz/data/File/sekce_region/kstudanka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05064"/>
            <a:ext cx="529590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jeseniky.net/foto/pf_646_08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5295900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11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41248"/>
          </a:xfrm>
        </p:spPr>
        <p:txBody>
          <a:bodyPr/>
          <a:lstStyle/>
          <a:p>
            <a:pPr algn="ctr"/>
            <a:r>
              <a:rPr lang="cs-CZ" dirty="0" smtClean="0"/>
              <a:t>SANATORIUM EDEL ZLATÉ HORY</a:t>
            </a:r>
            <a:endParaRPr lang="cs-CZ" dirty="0"/>
          </a:p>
        </p:txBody>
      </p:sp>
      <p:pic>
        <p:nvPicPr>
          <p:cNvPr id="12290" name="Picture 2" descr="http://zlatehory.cz/VismoOnline_ActionScripts/Image.ashx?id_org=19319&amp;id_obrazky=9819&amp;datum=19.6.2009+8%3A57%3A3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600400" cy="269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uciacesaregiony.com/cms/fckeditor/editor/filemanager/connectors/php/uploads/image/602/sanatorium1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59070"/>
            <a:ext cx="3406924" cy="25551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www.rosi-spa.com/images/catalog/hotels-images/002-353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3855740" cy="259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www.jeseniky.net/foto/pf_3067_03.jpg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1"/>
          <a:stretch/>
        </p:blipFill>
        <p:spPr bwMode="auto">
          <a:xfrm>
            <a:off x="4644008" y="4005064"/>
            <a:ext cx="3672408" cy="25854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1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41248"/>
          </a:xfrm>
        </p:spPr>
        <p:txBody>
          <a:bodyPr/>
          <a:lstStyle/>
          <a:p>
            <a:pPr algn="ctr"/>
            <a:r>
              <a:rPr lang="cs-CZ" dirty="0" smtClean="0"/>
              <a:t>LÁZNĚ LUHAČOVICE</a:t>
            </a:r>
            <a:endParaRPr lang="cs-CZ" dirty="0"/>
          </a:p>
        </p:txBody>
      </p:sp>
      <p:pic>
        <p:nvPicPr>
          <p:cNvPr id="8194" name="Picture 2" descr="http://www.luhacovicko.info/wp-content/uploads/2014/12/L%C3%A1ze%C5%88sk%C3%BD-hotel-Morava-um%C3%ADst%C4%9Bn-pod-lesem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464496" cy="251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spamag.cz/wp-content/uploads/2011/09/aluh1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"/>
          <a:stretch/>
        </p:blipFill>
        <p:spPr bwMode="auto">
          <a:xfrm>
            <a:off x="5148064" y="1196752"/>
            <a:ext cx="3456384" cy="244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slantour.cz/foto/full/3778-luhacovice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91832"/>
            <a:ext cx="4320480" cy="288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karpatya.cz/public/images/fotogalerie/wellness-a-lazenske-pobyty-morava/lazne-luhacovice/architektura-jestrabi1mluhaovice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8"/>
            <a:ext cx="3862705" cy="27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23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41248"/>
          </a:xfrm>
        </p:spPr>
        <p:txBody>
          <a:bodyPr/>
          <a:lstStyle/>
          <a:p>
            <a:pPr algn="ctr"/>
            <a:r>
              <a:rPr lang="cs-CZ" dirty="0" smtClean="0"/>
              <a:t>LÁZNĚ KLIMKOVICE</a:t>
            </a:r>
            <a:endParaRPr lang="cs-CZ" dirty="0"/>
          </a:p>
        </p:txBody>
      </p:sp>
      <p:pic>
        <p:nvPicPr>
          <p:cNvPr id="11266" name="Picture 2" descr="http://img.geocaching.com/cache/e50bacc7-6500-4e73-b959-dbbf023dd83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176464" cy="266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cms2.netnews.cz/files/images/564680/16469-IMG_533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25" y="1196752"/>
            <a:ext cx="3997421" cy="266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img3.rajce.idnes.cz/d0303/3/3055/3055361_dbabafe4f1e24c4c5fe4a72e7bd6526a/images/Klimkovice,_31.1.2010_01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77072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foto.turistika.cz/foto/58219/64628/full_197b9e_snimek104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77072"/>
            <a:ext cx="3070887" cy="230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54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660232" y="1700808"/>
            <a:ext cx="2330450" cy="328453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cs-CZ" altLang="cs-CZ" sz="2400" b="1" cap="none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MODEL VNITŘNÍ STRUKTURY A ZÁKLADNÍ VAZBY V LÁZEŇSKÉ DESTINACI </a:t>
            </a:r>
          </a:p>
        </p:txBody>
      </p:sp>
      <p:grpSp>
        <p:nvGrpSpPr>
          <p:cNvPr id="9272" name="Group 56"/>
          <p:cNvGrpSpPr>
            <a:grpSpLocks/>
          </p:cNvGrpSpPr>
          <p:nvPr/>
        </p:nvGrpSpPr>
        <p:grpSpPr bwMode="auto">
          <a:xfrm>
            <a:off x="222250" y="166688"/>
            <a:ext cx="6229350" cy="6505575"/>
            <a:chOff x="105" y="105"/>
            <a:chExt cx="3924" cy="4098"/>
          </a:xfrm>
        </p:grpSpPr>
        <p:grpSp>
          <p:nvGrpSpPr>
            <p:cNvPr id="6148" name="Group 12"/>
            <p:cNvGrpSpPr>
              <a:grpSpLocks/>
            </p:cNvGrpSpPr>
            <p:nvPr/>
          </p:nvGrpSpPr>
          <p:grpSpPr bwMode="auto">
            <a:xfrm>
              <a:off x="148" y="985"/>
              <a:ext cx="3865" cy="2352"/>
              <a:chOff x="2385" y="12165"/>
              <a:chExt cx="7140" cy="4650"/>
            </a:xfrm>
          </p:grpSpPr>
          <p:sp>
            <p:nvSpPr>
              <p:cNvPr id="6189" name="Line 13"/>
              <p:cNvSpPr>
                <a:spLocks noChangeShapeType="1"/>
              </p:cNvSpPr>
              <p:nvPr/>
            </p:nvSpPr>
            <p:spPr bwMode="auto">
              <a:xfrm>
                <a:off x="5955" y="12195"/>
                <a:ext cx="0" cy="46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190" name="Line 14"/>
              <p:cNvSpPr>
                <a:spLocks noChangeShapeType="1"/>
              </p:cNvSpPr>
              <p:nvPr/>
            </p:nvSpPr>
            <p:spPr bwMode="auto">
              <a:xfrm>
                <a:off x="2385" y="12165"/>
                <a:ext cx="71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6149" name="Group 23"/>
            <p:cNvGrpSpPr>
              <a:grpSpLocks/>
            </p:cNvGrpSpPr>
            <p:nvPr/>
          </p:nvGrpSpPr>
          <p:grpSpPr bwMode="auto">
            <a:xfrm>
              <a:off x="189" y="1057"/>
              <a:ext cx="3807" cy="2206"/>
              <a:chOff x="2460" y="10192"/>
              <a:chExt cx="7034" cy="5516"/>
            </a:xfrm>
          </p:grpSpPr>
          <p:sp>
            <p:nvSpPr>
              <p:cNvPr id="6176" name="AutoShape 24"/>
              <p:cNvSpPr>
                <a:spLocks noChangeArrowheads="1"/>
              </p:cNvSpPr>
              <p:nvPr/>
            </p:nvSpPr>
            <p:spPr bwMode="auto">
              <a:xfrm>
                <a:off x="6870" y="10192"/>
                <a:ext cx="1755" cy="420"/>
              </a:xfrm>
              <a:prstGeom prst="wedgeRoundRectCallout">
                <a:avLst>
                  <a:gd name="adj1" fmla="val -50000"/>
                  <a:gd name="adj2" fmla="val 50000"/>
                  <a:gd name="adj3" fmla="val 16667"/>
                </a:avLst>
              </a:prstGeom>
              <a:solidFill>
                <a:srgbClr val="CCFF99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10800" rIns="18000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cs-CZ" altLang="cs-CZ" sz="1400" b="1">
                    <a:solidFill>
                      <a:srgbClr val="000000"/>
                    </a:solidFill>
                    <a:latin typeface="Arial" charset="0"/>
                  </a:rPr>
                  <a:t>NÁVŠTĚVNÍK</a:t>
                </a:r>
              </a:p>
            </p:txBody>
          </p:sp>
          <p:sp>
            <p:nvSpPr>
              <p:cNvPr id="6177" name="Freeform 25"/>
              <p:cNvSpPr>
                <a:spLocks/>
              </p:cNvSpPr>
              <p:nvPr/>
            </p:nvSpPr>
            <p:spPr bwMode="auto">
              <a:xfrm>
                <a:off x="6209" y="10386"/>
                <a:ext cx="645" cy="3855"/>
              </a:xfrm>
              <a:custGeom>
                <a:avLst/>
                <a:gdLst>
                  <a:gd name="T0" fmla="*/ 645 w 645"/>
                  <a:gd name="T1" fmla="*/ 0 h 1995"/>
                  <a:gd name="T2" fmla="*/ 0 w 645"/>
                  <a:gd name="T3" fmla="*/ 0 h 1995"/>
                  <a:gd name="T4" fmla="*/ 0 w 645"/>
                  <a:gd name="T5" fmla="*/ 3855 h 19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5" h="1995">
                    <a:moveTo>
                      <a:pt x="645" y="0"/>
                    </a:moveTo>
                    <a:lnTo>
                      <a:pt x="0" y="0"/>
                    </a:lnTo>
                    <a:lnTo>
                      <a:pt x="0" y="1995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178" name="Text Box 26"/>
              <p:cNvSpPr txBox="1">
                <a:spLocks noChangeArrowheads="1"/>
              </p:cNvSpPr>
              <p:nvPr/>
            </p:nvSpPr>
            <p:spPr bwMode="auto">
              <a:xfrm>
                <a:off x="6788" y="10773"/>
                <a:ext cx="2422" cy="108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000" tIns="36000" rIns="36000" bIns="36000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buFont typeface="Times New Roman" pitchFamily="18" charset="0"/>
                  <a:buNone/>
                </a:pPr>
                <a:r>
                  <a:rPr lang="cs-CZ" altLang="cs-CZ" sz="1400" b="1">
                    <a:solidFill>
                      <a:srgbClr val="000000"/>
                    </a:solidFill>
                    <a:latin typeface="Arial" charset="0"/>
                  </a:rPr>
                  <a:t>j</a:t>
                </a:r>
                <a:r>
                  <a:rPr lang="cs-CZ" altLang="cs-CZ" sz="1400" b="1" noProof="1">
                    <a:solidFill>
                      <a:srgbClr val="000000"/>
                    </a:solidFill>
                    <a:latin typeface="Arial" charset="0"/>
                  </a:rPr>
                  <a:t>ednodenní</a:t>
                </a:r>
                <a:r>
                  <a:rPr lang="cs-CZ" altLang="cs-CZ" sz="1400" b="1">
                    <a:solidFill>
                      <a:srgbClr val="000000"/>
                    </a:solidFill>
                    <a:latin typeface="Arial" charset="0"/>
                  </a:rPr>
                  <a:t>, </a:t>
                </a:r>
                <a:r>
                  <a:rPr lang="cs-CZ" altLang="cs-CZ" sz="1400" b="1" noProof="1">
                    <a:solidFill>
                      <a:srgbClr val="000000"/>
                    </a:solidFill>
                    <a:latin typeface="Arial" charset="0"/>
                  </a:rPr>
                  <a:t>druhé bydlení</a:t>
                </a:r>
                <a:r>
                  <a:rPr lang="cs-CZ" altLang="cs-CZ" sz="1400" b="1">
                    <a:solidFill>
                      <a:srgbClr val="000000"/>
                    </a:solidFill>
                    <a:latin typeface="Arial" charset="0"/>
                  </a:rPr>
                  <a:t>, </a:t>
                </a:r>
                <a:r>
                  <a:rPr lang="cs-CZ" altLang="cs-CZ" sz="1400" b="1" noProof="1">
                    <a:solidFill>
                      <a:srgbClr val="000000"/>
                    </a:solidFill>
                    <a:latin typeface="Arial" charset="0"/>
                  </a:rPr>
                  <a:t>příbuzní a přá</a:t>
                </a:r>
                <a:r>
                  <a:rPr lang="cs-CZ" altLang="cs-CZ" sz="1400" b="1">
                    <a:solidFill>
                      <a:srgbClr val="000000"/>
                    </a:solidFill>
                    <a:latin typeface="Arial" charset="0"/>
                  </a:rPr>
                  <a:t>-</a:t>
                </a:r>
                <a:r>
                  <a:rPr lang="cs-CZ" altLang="cs-CZ" sz="1400" b="1" noProof="1">
                    <a:solidFill>
                      <a:srgbClr val="000000"/>
                    </a:solidFill>
                    <a:latin typeface="Arial" charset="0"/>
                  </a:rPr>
                  <a:t>telé</a:t>
                </a:r>
                <a:r>
                  <a:rPr lang="cs-CZ" altLang="cs-CZ" sz="1400" b="1">
                    <a:solidFill>
                      <a:srgbClr val="000000"/>
                    </a:solidFill>
                    <a:latin typeface="Arial" charset="0"/>
                  </a:rPr>
                  <a:t>, </a:t>
                </a:r>
                <a:r>
                  <a:rPr lang="cs-CZ" altLang="cs-CZ" sz="1400" b="1" noProof="1">
                    <a:solidFill>
                      <a:srgbClr val="000000"/>
                    </a:solidFill>
                    <a:latin typeface="Arial" charset="0"/>
                  </a:rPr>
                  <a:t>placené ubytování</a:t>
                </a:r>
                <a:endParaRPr lang="cs-CZ" altLang="cs-CZ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179" name="Text Box 27"/>
              <p:cNvSpPr txBox="1">
                <a:spLocks noChangeArrowheads="1"/>
              </p:cNvSpPr>
              <p:nvPr/>
            </p:nvSpPr>
            <p:spPr bwMode="auto">
              <a:xfrm>
                <a:off x="6803" y="12048"/>
                <a:ext cx="2407" cy="12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000" tIns="36000" rIns="36000" bIns="36000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buFont typeface="Times New Roman" pitchFamily="18" charset="0"/>
                  <a:buNone/>
                </a:pPr>
                <a:r>
                  <a:rPr lang="cs-CZ" altLang="cs-CZ" sz="1400" b="1" i="1" noProof="1">
                    <a:solidFill>
                      <a:srgbClr val="000000"/>
                    </a:solidFill>
                    <a:latin typeface="Arial" charset="0"/>
                  </a:rPr>
                  <a:t>Domácí či zahraniční</a:t>
                </a:r>
                <a:r>
                  <a:rPr lang="cs-CZ" altLang="cs-CZ" sz="1400" b="1" i="1">
                    <a:solidFill>
                      <a:srgbClr val="000000"/>
                    </a:solidFill>
                    <a:latin typeface="Arial" charset="0"/>
                  </a:rPr>
                  <a:t>:</a:t>
                </a:r>
                <a:endParaRPr lang="cs-CZ" altLang="cs-CZ" sz="1400" b="1" i="1" noProof="1">
                  <a:solidFill>
                    <a:srgbClr val="000000"/>
                  </a:solidFill>
                  <a:latin typeface="Arial" charset="0"/>
                </a:endParaRPr>
              </a:p>
              <a:p>
                <a:pPr eaLnBrk="1" hangingPunct="1">
                  <a:buFont typeface="Times New Roman" pitchFamily="18" charset="0"/>
                  <a:buNone/>
                </a:pPr>
                <a:r>
                  <a:rPr lang="cs-CZ" altLang="cs-CZ" sz="1400" b="1">
                    <a:solidFill>
                      <a:srgbClr val="000000"/>
                    </a:solidFill>
                    <a:latin typeface="Arial" charset="0"/>
                  </a:rPr>
                  <a:t>j</a:t>
                </a:r>
                <a:r>
                  <a:rPr lang="cs-CZ" altLang="cs-CZ" sz="1400" b="1" noProof="1">
                    <a:solidFill>
                      <a:srgbClr val="000000"/>
                    </a:solidFill>
                    <a:latin typeface="Arial" charset="0"/>
                  </a:rPr>
                  <a:t>ednotlivec</a:t>
                </a:r>
                <a:r>
                  <a:rPr lang="cs-CZ" altLang="cs-CZ" sz="1400" b="1">
                    <a:solidFill>
                      <a:srgbClr val="000000"/>
                    </a:solidFill>
                    <a:latin typeface="Arial" charset="0"/>
                  </a:rPr>
                  <a:t>, </a:t>
                </a:r>
                <a:r>
                  <a:rPr lang="cs-CZ" altLang="cs-CZ" sz="1400" b="1" noProof="1">
                    <a:solidFill>
                      <a:srgbClr val="000000"/>
                    </a:solidFill>
                    <a:latin typeface="Arial" charset="0"/>
                  </a:rPr>
                  <a:t>bezdětný pár</a:t>
                </a:r>
                <a:r>
                  <a:rPr lang="cs-CZ" altLang="cs-CZ" sz="1400" b="1">
                    <a:solidFill>
                      <a:srgbClr val="000000"/>
                    </a:solidFill>
                    <a:latin typeface="Arial" charset="0"/>
                  </a:rPr>
                  <a:t>, </a:t>
                </a:r>
                <a:r>
                  <a:rPr lang="cs-CZ" altLang="cs-CZ" sz="1400" b="1" noProof="1">
                    <a:solidFill>
                      <a:srgbClr val="000000"/>
                    </a:solidFill>
                    <a:latin typeface="Arial" charset="0"/>
                  </a:rPr>
                  <a:t>rodina</a:t>
                </a:r>
                <a:r>
                  <a:rPr lang="cs-CZ" altLang="cs-CZ" sz="1400" b="1">
                    <a:solidFill>
                      <a:srgbClr val="000000"/>
                    </a:solidFill>
                    <a:latin typeface="Arial" charset="0"/>
                  </a:rPr>
                  <a:t>, </a:t>
                </a:r>
                <a:r>
                  <a:rPr lang="cs-CZ" altLang="cs-CZ" sz="1400" b="1" noProof="1">
                    <a:solidFill>
                      <a:srgbClr val="000000"/>
                    </a:solidFill>
                    <a:latin typeface="Arial" charset="0"/>
                  </a:rPr>
                  <a:t>skupina</a:t>
                </a:r>
                <a:endParaRPr lang="cs-CZ" altLang="cs-CZ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180" name="Text Box 28"/>
              <p:cNvSpPr txBox="1">
                <a:spLocks noChangeArrowheads="1"/>
              </p:cNvSpPr>
              <p:nvPr/>
            </p:nvSpPr>
            <p:spPr bwMode="auto">
              <a:xfrm>
                <a:off x="6818" y="13548"/>
                <a:ext cx="2377" cy="1560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000" tIns="36000" rIns="36000" bIns="36000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>
                  <a:buFont typeface="Times New Roman" pitchFamily="18" charset="0"/>
                  <a:buNone/>
                </a:pPr>
                <a:r>
                  <a:rPr lang="cs-CZ" altLang="cs-CZ" sz="1400" b="1" i="1" noProof="1">
                    <a:solidFill>
                      <a:srgbClr val="000000"/>
                    </a:solidFill>
                    <a:latin typeface="Arial" charset="0"/>
                  </a:rPr>
                  <a:t>Dopravní prostředek</a:t>
                </a:r>
                <a:r>
                  <a:rPr lang="cs-CZ" altLang="cs-CZ" sz="1400" b="1" i="1">
                    <a:solidFill>
                      <a:srgbClr val="000000"/>
                    </a:solidFill>
                    <a:latin typeface="Arial" charset="0"/>
                  </a:rPr>
                  <a:t>:</a:t>
                </a:r>
                <a:endParaRPr lang="cs-CZ" altLang="cs-CZ" sz="1400" b="1" i="1" noProof="1">
                  <a:solidFill>
                    <a:srgbClr val="000000"/>
                  </a:solidFill>
                  <a:latin typeface="Arial" charset="0"/>
                </a:endParaRPr>
              </a:p>
              <a:p>
                <a:pPr eaLnBrk="1" hangingPunct="1">
                  <a:buFont typeface="Times New Roman" pitchFamily="18" charset="0"/>
                  <a:buNone/>
                </a:pPr>
                <a:r>
                  <a:rPr lang="cs-CZ" altLang="cs-CZ" sz="1400" b="1" noProof="1">
                    <a:solidFill>
                      <a:srgbClr val="000000"/>
                    </a:solidFill>
                    <a:latin typeface="Arial" charset="0"/>
                  </a:rPr>
                  <a:t>osobní auto</a:t>
                </a:r>
                <a:r>
                  <a:rPr lang="cs-CZ" altLang="cs-CZ" sz="1400" b="1">
                    <a:solidFill>
                      <a:srgbClr val="000000"/>
                    </a:solidFill>
                    <a:latin typeface="Arial" charset="0"/>
                  </a:rPr>
                  <a:t>, </a:t>
                </a:r>
                <a:r>
                  <a:rPr lang="cs-CZ" altLang="cs-CZ" sz="1400" b="1" noProof="1">
                    <a:solidFill>
                      <a:srgbClr val="000000"/>
                    </a:solidFill>
                    <a:latin typeface="Arial" charset="0"/>
                  </a:rPr>
                  <a:t>autokar</a:t>
                </a:r>
                <a:r>
                  <a:rPr lang="cs-CZ" altLang="cs-CZ" sz="1400" b="1">
                    <a:solidFill>
                      <a:srgbClr val="000000"/>
                    </a:solidFill>
                    <a:latin typeface="Arial" charset="0"/>
                  </a:rPr>
                  <a:t>,</a:t>
                </a:r>
                <a:endParaRPr lang="cs-CZ" altLang="cs-CZ" sz="1400" b="1" noProof="1">
                  <a:solidFill>
                    <a:srgbClr val="000000"/>
                  </a:solidFill>
                  <a:latin typeface="Arial" charset="0"/>
                </a:endParaRPr>
              </a:p>
              <a:p>
                <a:pPr eaLnBrk="1" hangingPunct="1">
                  <a:buFont typeface="Times New Roman" pitchFamily="18" charset="0"/>
                  <a:buNone/>
                </a:pPr>
                <a:r>
                  <a:rPr lang="cs-CZ" altLang="cs-CZ" sz="1400" b="1">
                    <a:solidFill>
                      <a:srgbClr val="000000"/>
                    </a:solidFill>
                    <a:latin typeface="Arial" charset="0"/>
                  </a:rPr>
                  <a:t>v</a:t>
                </a:r>
                <a:r>
                  <a:rPr lang="cs-CZ" altLang="cs-CZ" sz="1400" b="1" noProof="1">
                    <a:solidFill>
                      <a:srgbClr val="000000"/>
                    </a:solidFill>
                    <a:latin typeface="Arial" charset="0"/>
                  </a:rPr>
                  <a:t>lak</a:t>
                </a:r>
                <a:r>
                  <a:rPr lang="cs-CZ" altLang="cs-CZ" sz="1400" b="1">
                    <a:solidFill>
                      <a:srgbClr val="000000"/>
                    </a:solidFill>
                    <a:latin typeface="Arial" charset="0"/>
                  </a:rPr>
                  <a:t>, </a:t>
                </a:r>
                <a:r>
                  <a:rPr lang="cs-CZ" altLang="cs-CZ" sz="1400" b="1" noProof="1">
                    <a:solidFill>
                      <a:srgbClr val="000000"/>
                    </a:solidFill>
                    <a:latin typeface="Arial" charset="0"/>
                  </a:rPr>
                  <a:t>cykloturistika</a:t>
                </a:r>
                <a:r>
                  <a:rPr lang="cs-CZ" altLang="cs-CZ" sz="1400" b="1">
                    <a:solidFill>
                      <a:srgbClr val="000000"/>
                    </a:solidFill>
                    <a:latin typeface="Arial" charset="0"/>
                  </a:rPr>
                  <a:t>,</a:t>
                </a:r>
                <a:endParaRPr lang="cs-CZ" altLang="cs-CZ" sz="1400" b="1" noProof="1">
                  <a:solidFill>
                    <a:srgbClr val="000000"/>
                  </a:solidFill>
                  <a:latin typeface="Arial" charset="0"/>
                </a:endParaRPr>
              </a:p>
              <a:p>
                <a:pPr eaLnBrk="1" hangingPunct="1">
                  <a:buFont typeface="Times New Roman" pitchFamily="18" charset="0"/>
                  <a:buNone/>
                </a:pPr>
                <a:r>
                  <a:rPr lang="cs-CZ" altLang="cs-CZ" sz="1400" b="1" noProof="1">
                    <a:solidFill>
                      <a:srgbClr val="000000"/>
                    </a:solidFill>
                    <a:latin typeface="Arial" charset="0"/>
                  </a:rPr>
                  <a:t>pěší turistika</a:t>
                </a:r>
                <a:endParaRPr lang="cs-CZ" altLang="cs-CZ" sz="14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181" name="Freeform 29"/>
              <p:cNvSpPr>
                <a:spLocks/>
              </p:cNvSpPr>
              <p:nvPr/>
            </p:nvSpPr>
            <p:spPr bwMode="auto">
              <a:xfrm>
                <a:off x="8624" y="10341"/>
                <a:ext cx="870" cy="3855"/>
              </a:xfrm>
              <a:custGeom>
                <a:avLst/>
                <a:gdLst>
                  <a:gd name="T0" fmla="*/ 0 w 870"/>
                  <a:gd name="T1" fmla="*/ 0 h 3855"/>
                  <a:gd name="T2" fmla="*/ 870 w 870"/>
                  <a:gd name="T3" fmla="*/ 0 h 3855"/>
                  <a:gd name="T4" fmla="*/ 870 w 870"/>
                  <a:gd name="T5" fmla="*/ 3855 h 3855"/>
                  <a:gd name="T6" fmla="*/ 585 w 870"/>
                  <a:gd name="T7" fmla="*/ 3855 h 38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70" h="3855">
                    <a:moveTo>
                      <a:pt x="0" y="0"/>
                    </a:moveTo>
                    <a:lnTo>
                      <a:pt x="870" y="0"/>
                    </a:lnTo>
                    <a:lnTo>
                      <a:pt x="870" y="3855"/>
                    </a:lnTo>
                    <a:lnTo>
                      <a:pt x="585" y="3855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6182" name="Group 30"/>
              <p:cNvGrpSpPr>
                <a:grpSpLocks/>
              </p:cNvGrpSpPr>
              <p:nvPr/>
            </p:nvGrpSpPr>
            <p:grpSpPr bwMode="auto">
              <a:xfrm>
                <a:off x="2460" y="10192"/>
                <a:ext cx="2910" cy="5516"/>
                <a:chOff x="2460" y="10192"/>
                <a:chExt cx="2910" cy="5516"/>
              </a:xfrm>
            </p:grpSpPr>
            <p:sp>
              <p:nvSpPr>
                <p:cNvPr id="6183" name="AutoShape 31"/>
                <p:cNvSpPr>
                  <a:spLocks noChangeArrowheads="1"/>
                </p:cNvSpPr>
                <p:nvPr/>
              </p:nvSpPr>
              <p:spPr bwMode="auto">
                <a:xfrm>
                  <a:off x="3285" y="10192"/>
                  <a:ext cx="1755" cy="420"/>
                </a:xfrm>
                <a:prstGeom prst="wedgeRoundRectCallout">
                  <a:avLst>
                    <a:gd name="adj1" fmla="val -50000"/>
                    <a:gd name="adj2" fmla="val 50000"/>
                    <a:gd name="adj3" fmla="val 16667"/>
                  </a:avLst>
                </a:prstGeom>
                <a:solidFill>
                  <a:srgbClr val="CCECFF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18000" tIns="10800" rIns="18000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cs-CZ" altLang="cs-CZ" sz="1400" b="1">
                      <a:solidFill>
                        <a:srgbClr val="000000"/>
                      </a:solidFill>
                      <a:latin typeface="Arial" charset="0"/>
                    </a:rPr>
                    <a:t>MÍSTNÍ</a:t>
                  </a:r>
                </a:p>
              </p:txBody>
            </p:sp>
            <p:sp>
              <p:nvSpPr>
                <p:cNvPr id="6184" name="Freeform 32"/>
                <p:cNvSpPr>
                  <a:spLocks/>
                </p:cNvSpPr>
                <p:nvPr/>
              </p:nvSpPr>
              <p:spPr bwMode="auto">
                <a:xfrm>
                  <a:off x="2460" y="10372"/>
                  <a:ext cx="810" cy="4905"/>
                </a:xfrm>
                <a:custGeom>
                  <a:avLst/>
                  <a:gdLst>
                    <a:gd name="T0" fmla="*/ 810 w 810"/>
                    <a:gd name="T1" fmla="*/ 0 h 1665"/>
                    <a:gd name="T2" fmla="*/ 0 w 810"/>
                    <a:gd name="T3" fmla="*/ 0 h 1665"/>
                    <a:gd name="T4" fmla="*/ 0 w 810"/>
                    <a:gd name="T5" fmla="*/ 4905 h 166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810" h="1665">
                      <a:moveTo>
                        <a:pt x="810" y="0"/>
                      </a:moveTo>
                      <a:lnTo>
                        <a:pt x="0" y="0"/>
                      </a:lnTo>
                      <a:lnTo>
                        <a:pt x="0" y="1665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185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098" y="10773"/>
                  <a:ext cx="2242" cy="825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36000" tIns="36000" rIns="36000" bIns="36000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9pPr>
                </a:lstStyle>
                <a:p>
                  <a:pPr eaLnBrk="1" hangingPunct="1">
                    <a:buFont typeface="Times New Roman" pitchFamily="18" charset="0"/>
                    <a:buNone/>
                  </a:pPr>
                  <a:r>
                    <a:rPr lang="cs-CZ" altLang="cs-CZ" sz="1400" b="1">
                      <a:solidFill>
                        <a:srgbClr val="000000"/>
                      </a:solidFill>
                      <a:latin typeface="Arial" charset="0"/>
                    </a:rPr>
                    <a:t>t</a:t>
                  </a:r>
                  <a:r>
                    <a:rPr lang="cs-CZ" altLang="cs-CZ" sz="1400" b="1" noProof="1">
                      <a:solidFill>
                        <a:srgbClr val="000000"/>
                      </a:solidFill>
                      <a:latin typeface="Arial" charset="0"/>
                    </a:rPr>
                    <a:t>rvalý</a:t>
                  </a:r>
                  <a:r>
                    <a:rPr lang="cs-CZ" altLang="cs-CZ" sz="1400" b="1">
                      <a:solidFill>
                        <a:srgbClr val="000000"/>
                      </a:solidFill>
                      <a:latin typeface="Arial" charset="0"/>
                    </a:rPr>
                    <a:t>, </a:t>
                  </a:r>
                  <a:r>
                    <a:rPr lang="cs-CZ" altLang="cs-CZ" sz="1400" b="1" noProof="1">
                      <a:solidFill>
                        <a:srgbClr val="000000"/>
                      </a:solidFill>
                      <a:latin typeface="Arial" charset="0"/>
                    </a:rPr>
                    <a:t>dojíždějící</a:t>
                  </a:r>
                  <a:r>
                    <a:rPr lang="cs-CZ" altLang="cs-CZ" sz="1400" b="1">
                      <a:solidFill>
                        <a:srgbClr val="000000"/>
                      </a:solidFill>
                      <a:latin typeface="Arial" charset="0"/>
                    </a:rPr>
                    <a:t>,</a:t>
                  </a:r>
                  <a:endParaRPr lang="cs-CZ" altLang="cs-CZ" sz="1400" b="1" noProof="1">
                    <a:solidFill>
                      <a:srgbClr val="000000"/>
                    </a:solidFill>
                    <a:latin typeface="Arial" charset="0"/>
                  </a:endParaRPr>
                </a:p>
                <a:p>
                  <a:pPr eaLnBrk="1" hangingPunct="1">
                    <a:buFont typeface="Times New Roman" pitchFamily="18" charset="0"/>
                    <a:buNone/>
                  </a:pPr>
                  <a:r>
                    <a:rPr lang="cs-CZ" altLang="cs-CZ" sz="1400" b="1" noProof="1">
                      <a:solidFill>
                        <a:srgbClr val="000000"/>
                      </a:solidFill>
                      <a:latin typeface="Arial" charset="0"/>
                    </a:rPr>
                    <a:t>nepracující rezident</a:t>
                  </a:r>
                  <a:endParaRPr lang="cs-CZ" altLang="cs-CZ" sz="14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86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3098" y="11808"/>
                  <a:ext cx="2242" cy="825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36000" tIns="36000" rIns="36000" bIns="36000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1pPr>
                  <a:lvl2pPr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cs-CZ" altLang="cs-CZ" sz="1400" b="1" i="1" noProof="1">
                      <a:solidFill>
                        <a:srgbClr val="000000"/>
                      </a:solidFill>
                      <a:latin typeface="Arial" charset="0"/>
                    </a:rPr>
                    <a:t>Zaměstnání:</a:t>
                  </a:r>
                </a:p>
                <a:p>
                  <a:pPr lvl="1" eaLnBrk="1" hangingPunct="1">
                    <a:buFont typeface="Times New Roman" pitchFamily="18" charset="0"/>
                    <a:buChar char="–"/>
                  </a:pPr>
                  <a:r>
                    <a:rPr lang="cs-CZ" altLang="cs-CZ" sz="1400" b="1">
                      <a:solidFill>
                        <a:srgbClr val="000000"/>
                      </a:solidFill>
                      <a:latin typeface="Arial" charset="0"/>
                    </a:rPr>
                    <a:t>s</a:t>
                  </a:r>
                  <a:r>
                    <a:rPr lang="cs-CZ" altLang="cs-CZ" sz="1400" b="1" noProof="1">
                      <a:solidFill>
                        <a:srgbClr val="000000"/>
                      </a:solidFill>
                      <a:latin typeface="Arial" charset="0"/>
                    </a:rPr>
                    <a:t>tálé</a:t>
                  </a:r>
                  <a:r>
                    <a:rPr lang="cs-CZ" altLang="cs-CZ" sz="1400" b="1">
                      <a:solidFill>
                        <a:srgbClr val="000000"/>
                      </a:solidFill>
                      <a:latin typeface="Arial" charset="0"/>
                    </a:rPr>
                    <a:t>, </a:t>
                  </a:r>
                  <a:r>
                    <a:rPr lang="cs-CZ" altLang="cs-CZ" sz="1400" b="1" noProof="1">
                      <a:solidFill>
                        <a:srgbClr val="000000"/>
                      </a:solidFill>
                      <a:latin typeface="Arial" charset="0"/>
                    </a:rPr>
                    <a:t>sezónní</a:t>
                  </a:r>
                  <a:endParaRPr lang="cs-CZ" altLang="cs-CZ" sz="14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87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3113" y="12813"/>
                  <a:ext cx="2242" cy="1770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36000" tIns="36000" rIns="36000" bIns="36000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cs-CZ" altLang="cs-CZ" sz="1400" b="1" i="1" noProof="1">
                      <a:solidFill>
                        <a:srgbClr val="000000"/>
                      </a:solidFill>
                      <a:latin typeface="Arial" charset="0"/>
                    </a:rPr>
                    <a:t>Struktura služeb:</a:t>
                  </a:r>
                </a:p>
                <a:p>
                  <a:pPr eaLnBrk="1" hangingPunct="1">
                    <a:buFont typeface="Times New Roman" pitchFamily="18" charset="0"/>
                    <a:buNone/>
                  </a:pPr>
                  <a:r>
                    <a:rPr lang="cs-CZ" altLang="cs-CZ" sz="1400" b="1">
                      <a:solidFill>
                        <a:srgbClr val="000000"/>
                      </a:solidFill>
                      <a:latin typeface="Arial" charset="0"/>
                    </a:rPr>
                    <a:t>  u</a:t>
                  </a:r>
                  <a:r>
                    <a:rPr lang="cs-CZ" altLang="cs-CZ" sz="1400" b="1" noProof="1">
                      <a:solidFill>
                        <a:srgbClr val="000000"/>
                      </a:solidFill>
                      <a:latin typeface="Arial" charset="0"/>
                    </a:rPr>
                    <a:t>bytovací</a:t>
                  </a:r>
                  <a:r>
                    <a:rPr lang="cs-CZ" altLang="cs-CZ" sz="1400" b="1">
                      <a:solidFill>
                        <a:srgbClr val="000000"/>
                      </a:solidFill>
                      <a:latin typeface="Arial" charset="0"/>
                    </a:rPr>
                    <a:t>, </a:t>
                  </a:r>
                  <a:r>
                    <a:rPr lang="cs-CZ" altLang="cs-CZ" sz="1400" b="1" noProof="1">
                      <a:solidFill>
                        <a:srgbClr val="000000"/>
                      </a:solidFill>
                      <a:latin typeface="Arial" charset="0"/>
                    </a:rPr>
                    <a:t>stravova</a:t>
                  </a:r>
                  <a:r>
                    <a:rPr lang="cs-CZ" altLang="cs-CZ" sz="1400" b="1">
                      <a:solidFill>
                        <a:srgbClr val="000000"/>
                      </a:solidFill>
                      <a:latin typeface="Arial" charset="0"/>
                    </a:rPr>
                    <a:t>-</a:t>
                  </a:r>
                </a:p>
                <a:p>
                  <a:pPr eaLnBrk="1" hangingPunct="1">
                    <a:buFont typeface="Times New Roman" pitchFamily="18" charset="0"/>
                    <a:buNone/>
                  </a:pPr>
                  <a:r>
                    <a:rPr lang="cs-CZ" altLang="cs-CZ" sz="1400" b="1">
                      <a:solidFill>
                        <a:srgbClr val="000000"/>
                      </a:solidFill>
                      <a:latin typeface="Arial" charset="0"/>
                    </a:rPr>
                    <a:t>  </a:t>
                  </a:r>
                  <a:r>
                    <a:rPr lang="cs-CZ" altLang="cs-CZ" sz="1400" b="1" noProof="1">
                      <a:solidFill>
                        <a:srgbClr val="000000"/>
                      </a:solidFill>
                      <a:latin typeface="Arial" charset="0"/>
                    </a:rPr>
                    <a:t>cí</a:t>
                  </a:r>
                  <a:r>
                    <a:rPr lang="cs-CZ" altLang="cs-CZ" sz="1400" b="1">
                      <a:solidFill>
                        <a:srgbClr val="000000"/>
                      </a:solidFill>
                      <a:latin typeface="Arial" charset="0"/>
                    </a:rPr>
                    <a:t>, </a:t>
                  </a:r>
                  <a:r>
                    <a:rPr lang="cs-CZ" altLang="cs-CZ" sz="1400" b="1" noProof="1">
                      <a:solidFill>
                        <a:srgbClr val="000000"/>
                      </a:solidFill>
                      <a:latin typeface="Arial" charset="0"/>
                    </a:rPr>
                    <a:t>obchodní síť</a:t>
                  </a:r>
                  <a:r>
                    <a:rPr lang="cs-CZ" altLang="cs-CZ" sz="1400" b="1">
                      <a:solidFill>
                        <a:srgbClr val="000000"/>
                      </a:solidFill>
                      <a:latin typeface="Arial" charset="0"/>
                    </a:rPr>
                    <a:t>,   </a:t>
                  </a:r>
                </a:p>
                <a:p>
                  <a:pPr eaLnBrk="1" hangingPunct="1">
                    <a:buFont typeface="Times New Roman" pitchFamily="18" charset="0"/>
                    <a:buNone/>
                  </a:pPr>
                  <a:r>
                    <a:rPr lang="cs-CZ" altLang="cs-CZ" sz="1400" b="1">
                      <a:solidFill>
                        <a:srgbClr val="000000"/>
                      </a:solidFill>
                      <a:latin typeface="Arial" charset="0"/>
                    </a:rPr>
                    <a:t>  </a:t>
                  </a:r>
                  <a:r>
                    <a:rPr lang="cs-CZ" altLang="cs-CZ" sz="1400" b="1" noProof="1">
                      <a:solidFill>
                        <a:srgbClr val="000000"/>
                      </a:solidFill>
                      <a:latin typeface="Arial" charset="0"/>
                    </a:rPr>
                    <a:t>služby</a:t>
                  </a:r>
                  <a:r>
                    <a:rPr lang="cs-CZ" altLang="cs-CZ" sz="1400" b="1">
                      <a:solidFill>
                        <a:srgbClr val="000000"/>
                      </a:solidFill>
                      <a:latin typeface="Arial" charset="0"/>
                    </a:rPr>
                    <a:t>, </a:t>
                  </a:r>
                  <a:r>
                    <a:rPr lang="cs-CZ" altLang="cs-CZ" sz="1400" b="1" noProof="1">
                      <a:solidFill>
                        <a:srgbClr val="000000"/>
                      </a:solidFill>
                      <a:latin typeface="Arial" charset="0"/>
                    </a:rPr>
                    <a:t>sportovní </a:t>
                  </a:r>
                  <a:r>
                    <a:rPr lang="cs-CZ" altLang="cs-CZ" sz="1400" b="1">
                      <a:solidFill>
                        <a:srgbClr val="000000"/>
                      </a:solidFill>
                      <a:latin typeface="Arial" charset="0"/>
                    </a:rPr>
                    <a:t>a   </a:t>
                  </a:r>
                </a:p>
                <a:p>
                  <a:pPr eaLnBrk="1" hangingPunct="1">
                    <a:buFont typeface="Times New Roman" pitchFamily="18" charset="0"/>
                    <a:buNone/>
                  </a:pPr>
                  <a:r>
                    <a:rPr lang="cs-CZ" altLang="cs-CZ" sz="1400" b="1">
                      <a:solidFill>
                        <a:srgbClr val="000000"/>
                      </a:solidFill>
                      <a:latin typeface="Arial" charset="0"/>
                    </a:rPr>
                    <a:t>  </a:t>
                  </a:r>
                  <a:r>
                    <a:rPr lang="cs-CZ" altLang="cs-CZ" sz="1400" b="1" noProof="1">
                      <a:solidFill>
                        <a:srgbClr val="000000"/>
                      </a:solidFill>
                      <a:latin typeface="Arial" charset="0"/>
                    </a:rPr>
                    <a:t>kulturní vyžití</a:t>
                  </a:r>
                  <a:endParaRPr lang="cs-CZ" altLang="cs-CZ" sz="14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88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3113" y="14778"/>
                  <a:ext cx="2257" cy="930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36000" tIns="36000" rIns="36000" bIns="36000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9pPr>
                </a:lstStyle>
                <a:p>
                  <a:pPr algn="just" eaLnBrk="1" hangingPunct="1">
                    <a:buFont typeface="Times New Roman" pitchFamily="18" charset="0"/>
                    <a:buNone/>
                  </a:pPr>
                  <a:r>
                    <a:rPr lang="cs-CZ" altLang="cs-CZ" sz="1400" b="1" noProof="1">
                      <a:solidFill>
                        <a:srgbClr val="000000"/>
                      </a:solidFill>
                      <a:latin typeface="Arial" charset="0"/>
                    </a:rPr>
                    <a:t>informační systém</a:t>
                  </a:r>
                  <a:r>
                    <a:rPr lang="cs-CZ" altLang="cs-CZ" sz="1400" b="1">
                      <a:solidFill>
                        <a:srgbClr val="000000"/>
                      </a:solidFill>
                      <a:latin typeface="Arial" charset="0"/>
                    </a:rPr>
                    <a:t>, </a:t>
                  </a:r>
                  <a:endParaRPr lang="cs-CZ" altLang="cs-CZ" sz="1400" b="1" noProof="1">
                    <a:solidFill>
                      <a:srgbClr val="000000"/>
                    </a:solidFill>
                    <a:latin typeface="Arial" charset="0"/>
                  </a:endParaRPr>
                </a:p>
                <a:p>
                  <a:pPr eaLnBrk="1" hangingPunct="1">
                    <a:buFont typeface="Times New Roman" pitchFamily="18" charset="0"/>
                    <a:buNone/>
                  </a:pPr>
                  <a:r>
                    <a:rPr lang="cs-CZ" altLang="cs-CZ" sz="1400" b="1" noProof="1">
                      <a:solidFill>
                        <a:srgbClr val="000000"/>
                      </a:solidFill>
                      <a:latin typeface="Arial" charset="0"/>
                    </a:rPr>
                    <a:t>místní správa</a:t>
                  </a:r>
                  <a:r>
                    <a:rPr lang="cs-CZ" altLang="cs-CZ" sz="1400" b="1">
                      <a:solidFill>
                        <a:srgbClr val="000000"/>
                      </a:solidFill>
                      <a:latin typeface="Arial" charset="0"/>
                    </a:rPr>
                    <a:t>, </a:t>
                  </a:r>
                  <a:r>
                    <a:rPr lang="cs-CZ" altLang="cs-CZ" sz="1400" b="1" noProof="1">
                      <a:solidFill>
                        <a:srgbClr val="000000"/>
                      </a:solidFill>
                      <a:latin typeface="Arial" charset="0"/>
                    </a:rPr>
                    <a:t>policie</a:t>
                  </a:r>
                  <a:endParaRPr lang="cs-CZ" altLang="cs-CZ" sz="1400" b="1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6150" name="AutoShape 37"/>
            <p:cNvSpPr>
              <a:spLocks noChangeArrowheads="1"/>
            </p:cNvSpPr>
            <p:nvPr/>
          </p:nvSpPr>
          <p:spPr bwMode="auto">
            <a:xfrm>
              <a:off x="1285" y="3332"/>
              <a:ext cx="1592" cy="219"/>
            </a:xfrm>
            <a:prstGeom prst="wedgeEllipseCallout">
              <a:avLst>
                <a:gd name="adj1" fmla="val -19222"/>
                <a:gd name="adj2" fmla="val 1940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000" rIns="0" bIns="0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cs-CZ" altLang="cs-CZ" sz="1400" b="1">
                  <a:solidFill>
                    <a:srgbClr val="000000"/>
                  </a:solidFill>
                  <a:latin typeface="Arial" charset="0"/>
                </a:rPr>
                <a:t>Ekologické aspekty</a:t>
              </a:r>
              <a:endParaRPr lang="cs-CZ" altLang="cs-CZ" sz="1400" b="1">
                <a:solidFill>
                  <a:srgbClr val="000000"/>
                </a:solidFill>
              </a:endParaRPr>
            </a:p>
          </p:txBody>
        </p:sp>
        <p:sp>
          <p:nvSpPr>
            <p:cNvPr id="6151" name="Line 38"/>
            <p:cNvSpPr>
              <a:spLocks noChangeShapeType="1"/>
            </p:cNvSpPr>
            <p:nvPr/>
          </p:nvSpPr>
          <p:spPr bwMode="auto">
            <a:xfrm>
              <a:off x="188" y="1437"/>
              <a:ext cx="33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152" name="Line 39"/>
            <p:cNvSpPr>
              <a:spLocks noChangeShapeType="1"/>
            </p:cNvSpPr>
            <p:nvPr/>
          </p:nvSpPr>
          <p:spPr bwMode="auto">
            <a:xfrm>
              <a:off x="196" y="1863"/>
              <a:ext cx="33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153" name="Line 40"/>
            <p:cNvSpPr>
              <a:spLocks noChangeShapeType="1"/>
            </p:cNvSpPr>
            <p:nvPr/>
          </p:nvSpPr>
          <p:spPr bwMode="auto">
            <a:xfrm>
              <a:off x="196" y="2451"/>
              <a:ext cx="33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154" name="Line 41"/>
            <p:cNvSpPr>
              <a:spLocks noChangeShapeType="1"/>
            </p:cNvSpPr>
            <p:nvPr/>
          </p:nvSpPr>
          <p:spPr bwMode="auto">
            <a:xfrm>
              <a:off x="196" y="3087"/>
              <a:ext cx="33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6155" name="Group 55"/>
            <p:cNvGrpSpPr>
              <a:grpSpLocks/>
            </p:cNvGrpSpPr>
            <p:nvPr/>
          </p:nvGrpSpPr>
          <p:grpSpPr bwMode="auto">
            <a:xfrm>
              <a:off x="105" y="105"/>
              <a:ext cx="3924" cy="779"/>
              <a:chOff x="115" y="0"/>
              <a:chExt cx="3924" cy="901"/>
            </a:xfrm>
          </p:grpSpPr>
          <p:sp>
            <p:nvSpPr>
              <p:cNvPr id="9232" name="Text Box 16"/>
              <p:cNvSpPr txBox="1">
                <a:spLocks noChangeArrowheads="1"/>
              </p:cNvSpPr>
              <p:nvPr/>
            </p:nvSpPr>
            <p:spPr bwMode="auto">
              <a:xfrm>
                <a:off x="1585" y="0"/>
                <a:ext cx="958" cy="24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000" tIns="36000" rIns="36000" bIns="36000"/>
              <a:lstStyle/>
              <a:p>
                <a:pPr algn="ctr">
                  <a:defRPr/>
                </a:pPr>
                <a:r>
                  <a:rPr lang="cs-CZ" altLang="cs-CZ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DESTINACE</a:t>
                </a:r>
              </a:p>
            </p:txBody>
          </p:sp>
          <p:sp>
            <p:nvSpPr>
              <p:cNvPr id="9233" name="AutoShape 17"/>
              <p:cNvSpPr>
                <a:spLocks noChangeArrowheads="1"/>
              </p:cNvSpPr>
              <p:nvPr/>
            </p:nvSpPr>
            <p:spPr bwMode="auto">
              <a:xfrm>
                <a:off x="757" y="372"/>
                <a:ext cx="934" cy="211"/>
              </a:xfrm>
              <a:prstGeom prst="wedgeEllipseCallout">
                <a:avLst>
                  <a:gd name="adj1" fmla="val -22231"/>
                  <a:gd name="adj2" fmla="val 21431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10800"/>
              <a:lstStyle/>
              <a:p>
                <a:pPr>
                  <a:defRPr/>
                </a:pPr>
                <a:r>
                  <a:rPr lang="cs-CZ" altLang="cs-CZ" sz="1400" b="1">
                    <a:solidFill>
                      <a:srgbClr val="3366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NABÍDKA</a:t>
                </a:r>
                <a:endParaRPr lang="cs-CZ" altLang="cs-CZ" sz="1400">
                  <a:solidFill>
                    <a:srgbClr val="3366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9234" name="AutoShape 18"/>
              <p:cNvSpPr>
                <a:spLocks noChangeArrowheads="1"/>
              </p:cNvSpPr>
              <p:nvPr/>
            </p:nvSpPr>
            <p:spPr bwMode="auto">
              <a:xfrm>
                <a:off x="2414" y="372"/>
                <a:ext cx="933" cy="211"/>
              </a:xfrm>
              <a:prstGeom prst="wedgeEllipseCallout">
                <a:avLst>
                  <a:gd name="adj1" fmla="val -35273"/>
                  <a:gd name="adj2" fmla="val 1431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0800" rIns="0"/>
              <a:lstStyle/>
              <a:p>
                <a:pPr>
                  <a:defRPr/>
                </a:pPr>
                <a:r>
                  <a:rPr lang="cs-CZ" altLang="cs-CZ" sz="1400" b="1">
                    <a:solidFill>
                      <a:srgbClr val="3366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POPTÁVKA</a:t>
                </a:r>
                <a:endParaRPr lang="cs-CZ" altLang="cs-CZ" sz="1400">
                  <a:solidFill>
                    <a:srgbClr val="3366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6166" name="Text Box 19"/>
              <p:cNvSpPr txBox="1">
                <a:spLocks noChangeArrowheads="1"/>
              </p:cNvSpPr>
              <p:nvPr/>
            </p:nvSpPr>
            <p:spPr bwMode="auto">
              <a:xfrm>
                <a:off x="115" y="691"/>
                <a:ext cx="928" cy="21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46800" rIns="18000" bIns="10800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cs-CZ" altLang="cs-CZ" sz="1400" b="1">
                    <a:solidFill>
                      <a:srgbClr val="000000"/>
                    </a:solidFill>
                    <a:latin typeface="Arial" charset="0"/>
                  </a:rPr>
                  <a:t>Prostor.dimenze</a:t>
                </a:r>
                <a:endParaRPr lang="cs-CZ" altLang="cs-CZ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167" name="Text Box 20"/>
              <p:cNvSpPr txBox="1">
                <a:spLocks noChangeArrowheads="1"/>
              </p:cNvSpPr>
              <p:nvPr/>
            </p:nvSpPr>
            <p:spPr bwMode="auto">
              <a:xfrm>
                <a:off x="1109" y="691"/>
                <a:ext cx="956" cy="21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46800" rIns="18000" bIns="10800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cs-CZ" altLang="cs-CZ" sz="1400" b="1">
                    <a:solidFill>
                      <a:srgbClr val="000000"/>
                    </a:solidFill>
                    <a:latin typeface="Arial" charset="0"/>
                  </a:rPr>
                  <a:t>Dopr.dostupnost </a:t>
                </a:r>
              </a:p>
            </p:txBody>
          </p:sp>
          <p:sp>
            <p:nvSpPr>
              <p:cNvPr id="6168" name="Text Box 21"/>
              <p:cNvSpPr txBox="1">
                <a:spLocks noChangeArrowheads="1"/>
              </p:cNvSpPr>
              <p:nvPr/>
            </p:nvSpPr>
            <p:spPr bwMode="auto">
              <a:xfrm>
                <a:off x="2097" y="691"/>
                <a:ext cx="772" cy="21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46800" rIns="18000" bIns="10800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ts val="600"/>
                  </a:spcBef>
                </a:pPr>
                <a:r>
                  <a:rPr lang="cs-CZ" altLang="cs-CZ" sz="1400" b="1">
                    <a:solidFill>
                      <a:srgbClr val="000000"/>
                    </a:solidFill>
                    <a:latin typeface="Arial" charset="0"/>
                  </a:rPr>
                  <a:t>Výstavba</a:t>
                </a:r>
              </a:p>
            </p:txBody>
          </p:sp>
          <p:sp>
            <p:nvSpPr>
              <p:cNvPr id="6169" name="Text Box 22"/>
              <p:cNvSpPr txBox="1">
                <a:spLocks noChangeArrowheads="1"/>
              </p:cNvSpPr>
              <p:nvPr/>
            </p:nvSpPr>
            <p:spPr bwMode="auto">
              <a:xfrm>
                <a:off x="2946" y="691"/>
                <a:ext cx="1093" cy="21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46800" rIns="18000" bIns="10800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cs-CZ" altLang="cs-CZ" sz="1400" b="1">
                    <a:solidFill>
                      <a:srgbClr val="000000"/>
                    </a:solidFill>
                    <a:latin typeface="Arial" charset="0"/>
                  </a:rPr>
                  <a:t>Struktura obyvatel</a:t>
                </a:r>
                <a:endParaRPr lang="cs-CZ" altLang="cs-CZ" sz="14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170" name="Arc 42"/>
              <p:cNvSpPr>
                <a:spLocks/>
              </p:cNvSpPr>
              <p:nvPr/>
            </p:nvSpPr>
            <p:spPr bwMode="auto">
              <a:xfrm rot="5400000" flipH="1" flipV="1">
                <a:off x="753" y="-150"/>
                <a:ext cx="582" cy="1088"/>
              </a:xfrm>
              <a:custGeom>
                <a:avLst/>
                <a:gdLst>
                  <a:gd name="T0" fmla="*/ 0 w 21600"/>
                  <a:gd name="T1" fmla="*/ 0 h 21600"/>
                  <a:gd name="T2" fmla="*/ 582 w 21600"/>
                  <a:gd name="T3" fmla="*/ 1088 h 21600"/>
                  <a:gd name="T4" fmla="*/ 0 w 21600"/>
                  <a:gd name="T5" fmla="*/ 1088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171" name="Arc 43"/>
              <p:cNvSpPr>
                <a:spLocks/>
              </p:cNvSpPr>
              <p:nvPr/>
            </p:nvSpPr>
            <p:spPr bwMode="auto">
              <a:xfrm rot="16200000" flipV="1">
                <a:off x="2799" y="-150"/>
                <a:ext cx="582" cy="1088"/>
              </a:xfrm>
              <a:custGeom>
                <a:avLst/>
                <a:gdLst>
                  <a:gd name="T0" fmla="*/ 0 w 21600"/>
                  <a:gd name="T1" fmla="*/ 0 h 21600"/>
                  <a:gd name="T2" fmla="*/ 582 w 21600"/>
                  <a:gd name="T3" fmla="*/ 1088 h 21600"/>
                  <a:gd name="T4" fmla="*/ 0 w 21600"/>
                  <a:gd name="T5" fmla="*/ 1088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172" name="Line 44"/>
              <p:cNvSpPr>
                <a:spLocks noChangeShapeType="1"/>
              </p:cNvSpPr>
              <p:nvPr/>
            </p:nvSpPr>
            <p:spPr bwMode="auto">
              <a:xfrm flipH="1">
                <a:off x="1454" y="244"/>
                <a:ext cx="203" cy="1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173" name="Line 45"/>
              <p:cNvSpPr>
                <a:spLocks noChangeShapeType="1"/>
              </p:cNvSpPr>
              <p:nvPr/>
            </p:nvSpPr>
            <p:spPr bwMode="auto">
              <a:xfrm>
                <a:off x="2485" y="256"/>
                <a:ext cx="171" cy="12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174" name="Line 46"/>
              <p:cNvSpPr>
                <a:spLocks noChangeShapeType="1"/>
              </p:cNvSpPr>
              <p:nvPr/>
            </p:nvSpPr>
            <p:spPr bwMode="auto">
              <a:xfrm flipH="1">
                <a:off x="1665" y="244"/>
                <a:ext cx="244" cy="4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175" name="Line 47"/>
              <p:cNvSpPr>
                <a:spLocks noChangeShapeType="1"/>
              </p:cNvSpPr>
              <p:nvPr/>
            </p:nvSpPr>
            <p:spPr bwMode="auto">
              <a:xfrm>
                <a:off x="2234" y="256"/>
                <a:ext cx="243" cy="4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156" name="Line 48"/>
            <p:cNvSpPr>
              <a:spLocks noChangeShapeType="1"/>
            </p:cNvSpPr>
            <p:nvPr/>
          </p:nvSpPr>
          <p:spPr bwMode="auto">
            <a:xfrm>
              <a:off x="2210" y="1480"/>
              <a:ext cx="3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157" name="Line 49"/>
            <p:cNvSpPr>
              <a:spLocks noChangeShapeType="1"/>
            </p:cNvSpPr>
            <p:nvPr/>
          </p:nvSpPr>
          <p:spPr bwMode="auto">
            <a:xfrm>
              <a:off x="2226" y="2673"/>
              <a:ext cx="3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158" name="Line 50"/>
            <p:cNvSpPr>
              <a:spLocks noChangeShapeType="1"/>
            </p:cNvSpPr>
            <p:nvPr/>
          </p:nvSpPr>
          <p:spPr bwMode="auto">
            <a:xfrm>
              <a:off x="2218" y="2037"/>
              <a:ext cx="3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159" name="Text Box 52"/>
            <p:cNvSpPr txBox="1">
              <a:spLocks noChangeArrowheads="1"/>
            </p:cNvSpPr>
            <p:nvPr/>
          </p:nvSpPr>
          <p:spPr bwMode="auto">
            <a:xfrm>
              <a:off x="2279" y="3609"/>
              <a:ext cx="1388" cy="43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6000" tIns="36000" rIns="36000" bIns="36000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hangingPunct="1">
                <a:buFont typeface="Times New Roman" pitchFamily="18" charset="0"/>
                <a:buNone/>
              </a:pPr>
              <a:r>
                <a:rPr lang="cs-CZ" altLang="cs-CZ" sz="1400" b="1">
                  <a:solidFill>
                    <a:srgbClr val="000000"/>
                  </a:solidFill>
                  <a:latin typeface="Arial" charset="0"/>
                </a:rPr>
                <a:t>znečišťování ovzduší a</a:t>
              </a:r>
            </a:p>
            <a:p>
              <a:pPr algn="ctr" eaLnBrk="1" hangingPunct="1">
                <a:buFont typeface="Times New Roman" pitchFamily="18" charset="0"/>
                <a:buNone/>
              </a:pPr>
              <a:r>
                <a:rPr lang="cs-CZ" altLang="cs-CZ" sz="1400" b="1">
                  <a:solidFill>
                    <a:srgbClr val="000000"/>
                  </a:solidFill>
                  <a:latin typeface="Arial" charset="0"/>
                </a:rPr>
                <a:t>vodních toků, pevný odpad</a:t>
              </a:r>
            </a:p>
          </p:txBody>
        </p:sp>
        <p:sp>
          <p:nvSpPr>
            <p:cNvPr id="6160" name="Freeform 53"/>
            <p:cNvSpPr>
              <a:spLocks/>
            </p:cNvSpPr>
            <p:nvPr/>
          </p:nvSpPr>
          <p:spPr bwMode="auto">
            <a:xfrm>
              <a:off x="187" y="3094"/>
              <a:ext cx="208" cy="798"/>
            </a:xfrm>
            <a:custGeom>
              <a:avLst/>
              <a:gdLst>
                <a:gd name="T0" fmla="*/ 0 w 660"/>
                <a:gd name="T1" fmla="*/ 0 h 1995"/>
                <a:gd name="T2" fmla="*/ 0 w 660"/>
                <a:gd name="T3" fmla="*/ 798 h 1995"/>
                <a:gd name="T4" fmla="*/ 208 w 660"/>
                <a:gd name="T5" fmla="*/ 798 h 19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60" h="1995">
                  <a:moveTo>
                    <a:pt x="0" y="0"/>
                  </a:moveTo>
                  <a:lnTo>
                    <a:pt x="0" y="1995"/>
                  </a:lnTo>
                  <a:lnTo>
                    <a:pt x="660" y="1995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161" name="Freeform 54"/>
            <p:cNvSpPr>
              <a:spLocks/>
            </p:cNvSpPr>
            <p:nvPr/>
          </p:nvSpPr>
          <p:spPr bwMode="auto">
            <a:xfrm>
              <a:off x="2221" y="2676"/>
              <a:ext cx="1696" cy="1109"/>
            </a:xfrm>
            <a:custGeom>
              <a:avLst/>
              <a:gdLst>
                <a:gd name="T0" fmla="*/ 0 w 3150"/>
                <a:gd name="T1" fmla="*/ 0 h 2775"/>
                <a:gd name="T2" fmla="*/ 0 w 3150"/>
                <a:gd name="T3" fmla="*/ 498 h 2775"/>
                <a:gd name="T4" fmla="*/ 1696 w 3150"/>
                <a:gd name="T5" fmla="*/ 498 h 2775"/>
                <a:gd name="T6" fmla="*/ 1696 w 3150"/>
                <a:gd name="T7" fmla="*/ 1109 h 2775"/>
                <a:gd name="T8" fmla="*/ 1438 w 3150"/>
                <a:gd name="T9" fmla="*/ 1109 h 27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50" h="2775">
                  <a:moveTo>
                    <a:pt x="0" y="0"/>
                  </a:moveTo>
                  <a:lnTo>
                    <a:pt x="0" y="1245"/>
                  </a:lnTo>
                  <a:lnTo>
                    <a:pt x="3150" y="1245"/>
                  </a:lnTo>
                  <a:lnTo>
                    <a:pt x="3150" y="2775"/>
                  </a:lnTo>
                  <a:lnTo>
                    <a:pt x="2670" y="2775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162" name="Text Box 51"/>
            <p:cNvSpPr txBox="1">
              <a:spLocks noChangeArrowheads="1"/>
            </p:cNvSpPr>
            <p:nvPr/>
          </p:nvSpPr>
          <p:spPr bwMode="auto">
            <a:xfrm>
              <a:off x="410" y="3609"/>
              <a:ext cx="1581" cy="59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6000" tIns="36000" rIns="36000" bIns="36000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hangingPunct="1">
                <a:buFont typeface="Times New Roman" pitchFamily="18" charset="0"/>
                <a:buNone/>
              </a:pPr>
              <a:r>
                <a:rPr lang="cs-CZ" altLang="cs-CZ" sz="1400" b="1">
                  <a:solidFill>
                    <a:srgbClr val="000000"/>
                  </a:solidFill>
                  <a:latin typeface="Arial" charset="0"/>
                </a:rPr>
                <a:t>vaření,mytí, výroba, obchod, služby, osobní doprava,</a:t>
              </a:r>
            </a:p>
            <a:p>
              <a:pPr algn="ctr" eaLnBrk="1" hangingPunct="1">
                <a:buFont typeface="Times New Roman" pitchFamily="18" charset="0"/>
                <a:buNone/>
              </a:pPr>
              <a:r>
                <a:rPr lang="cs-CZ" altLang="cs-CZ" sz="1400" b="1">
                  <a:solidFill>
                    <a:srgbClr val="000000"/>
                  </a:solidFill>
                  <a:latin typeface="Arial" charset="0"/>
                </a:rPr>
                <a:t>veřejná doprava, odpadové hospodářství, zavlažování</a:t>
              </a:r>
              <a:endParaRPr lang="cs-CZ" altLang="cs-CZ" sz="1400" b="1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629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/>
          <a:lstStyle/>
          <a:p>
            <a:pPr algn="ctr"/>
            <a:r>
              <a:rPr lang="cs-CZ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UBYTOVACÍ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SLUŽBY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268760"/>
            <a:ext cx="8686800" cy="4525963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buClr>
                <a:srgbClr val="006600"/>
              </a:buClr>
              <a:buSzPct val="100000"/>
              <a:buFont typeface="Wingdings" panose="05000000000000000000" pitchFamily="2" charset="2"/>
              <a:buChar char="«"/>
              <a:defRPr/>
            </a:pPr>
            <a:r>
              <a:rPr lang="cs-CZ" altLang="cs-CZ" sz="2800" b="1" cap="all" dirty="0" smtClean="0">
                <a:latin typeface="Arial" charset="0"/>
              </a:rPr>
              <a:t>UBYTOVACÍ SLUŽBY MŮŽEME ČLENIT: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buClr>
                <a:srgbClr val="006600"/>
              </a:buClr>
              <a:buSzPct val="100000"/>
              <a:buFont typeface="Wingdings" panose="05000000000000000000" pitchFamily="2" charset="2"/>
              <a:buChar char="«"/>
              <a:defRPr/>
            </a:pPr>
            <a:r>
              <a:rPr lang="cs-CZ" altLang="cs-CZ" sz="2400" b="1" cap="all" dirty="0" smtClean="0">
                <a:latin typeface="Arial" charset="0"/>
              </a:rPr>
              <a:t>podle typu:</a:t>
            </a:r>
            <a:r>
              <a:rPr lang="cs-CZ" altLang="cs-CZ" sz="2400" cap="all" dirty="0" smtClean="0"/>
              <a:t> </a:t>
            </a:r>
          </a:p>
          <a:p>
            <a:pPr lvl="1" eaLnBrk="1" hangingPunct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altLang="cs-CZ" sz="2000" b="1" cap="all" dirty="0" smtClean="0">
                <a:solidFill>
                  <a:srgbClr val="003399"/>
                </a:solidFill>
                <a:latin typeface="Arial" charset="0"/>
              </a:rPr>
              <a:t>pevná ubytovací zařízení </a:t>
            </a:r>
          </a:p>
          <a:p>
            <a:pPr lvl="1" eaLnBrk="1" hangingPunct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altLang="cs-CZ" sz="2000" b="1" cap="all" dirty="0" smtClean="0">
                <a:solidFill>
                  <a:srgbClr val="003399"/>
                </a:solidFill>
                <a:latin typeface="Arial" charset="0"/>
              </a:rPr>
              <a:t>pohyblivá ubytovací zařízení</a:t>
            </a:r>
            <a:r>
              <a:rPr lang="cs-CZ" altLang="cs-CZ" sz="2000" cap="all" dirty="0" smtClean="0">
                <a:solidFill>
                  <a:srgbClr val="003399"/>
                </a:solidFill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buClr>
                <a:srgbClr val="006600"/>
              </a:buClr>
              <a:buSzPct val="100000"/>
              <a:buFont typeface="Wingdings" panose="05000000000000000000" pitchFamily="2" charset="2"/>
              <a:buChar char="«"/>
              <a:defRPr/>
            </a:pPr>
            <a:r>
              <a:rPr lang="cs-CZ" altLang="cs-CZ" sz="2400" b="1" cap="all" dirty="0" smtClean="0">
                <a:latin typeface="Arial" charset="0"/>
              </a:rPr>
              <a:t>podle časového využití:</a:t>
            </a:r>
          </a:p>
          <a:p>
            <a:pPr lvl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altLang="cs-CZ" sz="2000" b="1" cap="all" dirty="0" smtClean="0">
                <a:solidFill>
                  <a:srgbClr val="003399"/>
                </a:solidFill>
                <a:latin typeface="Arial" charset="0"/>
              </a:rPr>
              <a:t>celoroční, </a:t>
            </a:r>
            <a:r>
              <a:rPr lang="cs-CZ" altLang="cs-CZ" sz="2000" b="1" cap="all" dirty="0" err="1" smtClean="0">
                <a:solidFill>
                  <a:srgbClr val="003399"/>
                </a:solidFill>
                <a:latin typeface="Arial" charset="0"/>
              </a:rPr>
              <a:t>dvousezónní</a:t>
            </a:r>
            <a:r>
              <a:rPr lang="cs-CZ" altLang="cs-CZ" sz="2000" b="1" cap="all" dirty="0" smtClean="0">
                <a:solidFill>
                  <a:srgbClr val="003399"/>
                </a:solidFill>
                <a:latin typeface="Arial" charset="0"/>
              </a:rPr>
              <a:t>, </a:t>
            </a:r>
            <a:r>
              <a:rPr lang="cs-CZ" altLang="cs-CZ" sz="2000" b="1" cap="all" dirty="0" err="1" smtClean="0">
                <a:solidFill>
                  <a:srgbClr val="003399"/>
                </a:solidFill>
                <a:latin typeface="Arial" charset="0"/>
              </a:rPr>
              <a:t>jednosezónní</a:t>
            </a:r>
            <a:endParaRPr lang="cs-CZ" altLang="cs-CZ" sz="2000" b="1" cap="all" dirty="0" smtClean="0">
              <a:solidFill>
                <a:srgbClr val="003399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buClr>
                <a:srgbClr val="006600"/>
              </a:buClr>
              <a:buSzPct val="100000"/>
              <a:buFont typeface="Wingdings" panose="05000000000000000000" pitchFamily="2" charset="2"/>
              <a:buChar char="«"/>
              <a:defRPr/>
            </a:pPr>
            <a:r>
              <a:rPr lang="cs-CZ" altLang="cs-CZ" sz="2400" b="1" cap="all" dirty="0" smtClean="0">
                <a:latin typeface="Arial" charset="0"/>
              </a:rPr>
              <a:t>podle provozovatele:</a:t>
            </a:r>
          </a:p>
          <a:p>
            <a:pPr lvl="1" eaLnBrk="1" hangingPunct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altLang="cs-CZ" sz="2000" b="1" cap="all" dirty="0" smtClean="0">
                <a:solidFill>
                  <a:srgbClr val="003399"/>
                </a:solidFill>
                <a:latin typeface="Arial" charset="0"/>
              </a:rPr>
              <a:t>ubytovací zařízení volného a vázaného cestovního ruchu</a:t>
            </a:r>
            <a:r>
              <a:rPr lang="cs-CZ" altLang="cs-CZ" sz="2000" cap="all" dirty="0" smtClean="0">
                <a:solidFill>
                  <a:srgbClr val="003399"/>
                </a:solidFill>
                <a:latin typeface="Arial" charset="0"/>
              </a:rPr>
              <a:t> </a:t>
            </a:r>
            <a:endParaRPr lang="cs-CZ" altLang="cs-CZ" sz="2000" b="1" cap="all" dirty="0" smtClean="0">
              <a:solidFill>
                <a:srgbClr val="003399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buClr>
                <a:srgbClr val="006600"/>
              </a:buClr>
              <a:buSzPct val="100000"/>
              <a:buFont typeface="Wingdings" panose="05000000000000000000" pitchFamily="2" charset="2"/>
              <a:buChar char="«"/>
              <a:defRPr/>
            </a:pPr>
            <a:r>
              <a:rPr lang="cs-CZ" altLang="cs-CZ" sz="2400" b="1" cap="all" dirty="0" smtClean="0">
                <a:latin typeface="Arial" charset="0"/>
              </a:rPr>
              <a:t>podle velikosti</a:t>
            </a:r>
          </a:p>
          <a:p>
            <a:pPr lvl="1" eaLnBrk="1" hangingPunct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altLang="cs-CZ" sz="2000" b="1" cap="all" dirty="0" smtClean="0">
                <a:solidFill>
                  <a:srgbClr val="003399"/>
                </a:solidFill>
                <a:latin typeface="Arial" charset="0"/>
              </a:rPr>
              <a:t>malé (do 100 pokojů), středně velké (100–350 pokojů) a velké (více než 350 pokojů);     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buClr>
                <a:srgbClr val="006600"/>
              </a:buClr>
              <a:buSzPct val="100000"/>
              <a:buFont typeface="Wingdings" panose="05000000000000000000" pitchFamily="2" charset="2"/>
              <a:buChar char="«"/>
              <a:defRPr/>
            </a:pPr>
            <a:r>
              <a:rPr lang="cs-CZ" altLang="cs-CZ" sz="2400" b="1" cap="all" dirty="0" smtClean="0">
                <a:latin typeface="Arial" charset="0"/>
              </a:rPr>
              <a:t>podle lokalizace:</a:t>
            </a:r>
            <a:r>
              <a:rPr lang="cs-CZ" altLang="cs-CZ" sz="2400" cap="all" dirty="0" smtClean="0">
                <a:latin typeface="Arial" charset="0"/>
              </a:rPr>
              <a:t> </a:t>
            </a:r>
            <a:r>
              <a:rPr lang="cs-CZ" altLang="cs-CZ" sz="2400" b="1" cap="all" dirty="0" smtClean="0">
                <a:latin typeface="Arial" charset="0"/>
              </a:rPr>
              <a:t>  </a:t>
            </a:r>
          </a:p>
          <a:p>
            <a:pPr lvl="1" eaLnBrk="1" hangingPunct="1"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cs-CZ" altLang="cs-CZ" sz="2000" b="1" cap="all" dirty="0" smtClean="0">
                <a:solidFill>
                  <a:srgbClr val="003399"/>
                </a:solidFill>
                <a:latin typeface="Arial" charset="0"/>
              </a:rPr>
              <a:t>Hotely městské, tranzitní, rezidenční, kongresové, …</a:t>
            </a:r>
          </a:p>
        </p:txBody>
      </p:sp>
    </p:spTree>
    <p:extLst>
      <p:ext uri="{BB962C8B-B14F-4D97-AF65-F5344CB8AC3E}">
        <p14:creationId xmlns:p14="http://schemas.microsoft.com/office/powerpoint/2010/main" val="389321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LÁZEŇSKÉ SLUŽBY</a:t>
            </a:r>
            <a:endParaRPr lang="cs-CZ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268760"/>
            <a:ext cx="8884096" cy="5400600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LÁZEŇSTVÍ SPADÁ POD MINISTERSTVO ZDRAVOTNICTVÍ</a:t>
            </a:r>
          </a:p>
          <a:p>
            <a:pPr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ÚKOLY – ZLEPŠENÍ ZDRAVÍ; ROZVOJ DESTINACE; DEVIZOVÉ PŘÍJMY</a:t>
            </a:r>
          </a:p>
          <a:p>
            <a:pPr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LÁZEŇSKÉ SLUŽBY POSKYTUJÍ LÁZNĚ, TERMÁLNÍ LÁZNĚ A HORSKÁ SANATORIA</a:t>
            </a:r>
            <a:endParaRPr lang="cs-CZ" sz="2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  <a:buSzPct val="100000"/>
            </a:pPr>
            <a:r>
              <a:rPr lang="cs-CZ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ČR 36 LÁZEŇSKÝCH MÍST – 27 000 LŮŽEK</a:t>
            </a:r>
          </a:p>
          <a:p>
            <a:pPr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ZDRAVOTNÍ METODY: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PŘÍRODNÍ LÉČIVÉ ZDROJE (VODY, PLYNY, VZDUCH, BAHNO…)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FYZIKÁLNÍ A REHABILITAČNÍ METODY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FARMAKOLOGIE + DIABETOLOGIE + PSYCHOTERAPIE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VLIVY LÁZEŇSKÉHO A PŘÍRODNÍHO PROSTŘEDÍ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SPOLEČENSKO-KULTURNÍ ŽIVOT</a:t>
            </a:r>
          </a:p>
          <a:p>
            <a:pPr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PŘÍRODNÍ LÉČEBNÝ PROSTŘEDEK: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23 LÁZNÍ VYUŽÍVÁ MINERÁLNÍ VODY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LÁZNÍ VYUŽÍVÁ RAŠELINU ČI SLATINU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LÁZNĚ VYUŽÍVAJÍ KLIMATICKÉ POMĚRY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85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8475" y="1123950"/>
            <a:ext cx="8229600" cy="5329386"/>
          </a:xfrm>
        </p:spPr>
        <p:txBody>
          <a:bodyPr>
            <a:normAutofit/>
          </a:bodyPr>
          <a:lstStyle/>
          <a:p>
            <a:pPr marL="0" indent="0" eaLnBrk="1" hangingPunct="1">
              <a:buClr>
                <a:srgbClr val="006600"/>
              </a:buClr>
              <a:buNone/>
              <a:defRPr/>
            </a:pPr>
            <a:r>
              <a:rPr lang="cs-CZ" alt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KATEGORIE UBYTOVACÍCH ZAŘÍZENÍ:</a:t>
            </a:r>
          </a:p>
          <a:p>
            <a:pPr lvl="1"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cs-CZ" altLang="cs-CZ" sz="2400" b="1" cap="all" dirty="0" smtClean="0">
                <a:latin typeface="Arial" charset="0"/>
              </a:rPr>
              <a:t>Hotel, hotel </a:t>
            </a:r>
            <a:r>
              <a:rPr lang="cs-CZ" altLang="cs-CZ" sz="2400" b="1" cap="all" dirty="0" err="1" smtClean="0">
                <a:latin typeface="Arial" charset="0"/>
              </a:rPr>
              <a:t>garni</a:t>
            </a:r>
            <a:r>
              <a:rPr lang="cs-CZ" altLang="cs-CZ" sz="2400" b="1" cap="all" dirty="0" smtClean="0">
                <a:latin typeface="Arial" charset="0"/>
              </a:rPr>
              <a:t>, HORSKÝ HOTEL, WELLNESS HOTEL, </a:t>
            </a:r>
            <a:r>
              <a:rPr lang="cs-CZ" sz="24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Boutique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hotel</a:t>
            </a:r>
            <a:r>
              <a:rPr lang="cs-CZ" sz="2400" b="1" dirty="0" smtClean="0"/>
              <a:t>,</a:t>
            </a:r>
            <a:r>
              <a:rPr lang="cs-CZ" sz="2400" dirty="0" smtClean="0"/>
              <a:t>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APARTMÁNOVÝ HOTEL,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Dependance hotel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cs-CZ" altLang="cs-CZ" sz="2400" b="1" cap="all" dirty="0" smtClean="0">
                <a:latin typeface="Arial" charset="0"/>
              </a:rPr>
              <a:t>penzion, motel, BOTEL, chatové osady, kempy, turistické ubytovny, TÁBOŘIŠTĚ.….</a:t>
            </a:r>
            <a:r>
              <a:rPr lang="cs-CZ" altLang="cs-CZ" sz="2400" cap="all" dirty="0" smtClean="0">
                <a:latin typeface="Arial" charset="0"/>
              </a:rPr>
              <a:t> </a:t>
            </a:r>
          </a:p>
          <a:p>
            <a:pPr marL="0" indent="0" eaLnBrk="1" hangingPunct="1">
              <a:spcBef>
                <a:spcPct val="50000"/>
              </a:spcBef>
              <a:buClr>
                <a:srgbClr val="006600"/>
              </a:buClr>
              <a:buNone/>
              <a:defRPr/>
            </a:pPr>
            <a:r>
              <a:rPr lang="cs-CZ" altLang="cs-CZ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TŘÍDY UBYTOVACÍCH ZAŘÍZENÍ: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cs-CZ" altLang="cs-CZ" sz="2000" b="1" dirty="0" smtClean="0">
                <a:solidFill>
                  <a:srgbClr val="C00000"/>
                </a:solidFill>
                <a:latin typeface="Arial" charset="0"/>
              </a:rPr>
              <a:t>     </a:t>
            </a:r>
            <a:r>
              <a:rPr lang="cs-CZ" altLang="cs-CZ" b="1" dirty="0" smtClean="0">
                <a:solidFill>
                  <a:srgbClr val="C00000"/>
                </a:solidFill>
                <a:latin typeface="Arial" charset="0"/>
              </a:rPr>
              <a:t>*</a:t>
            </a:r>
            <a:r>
              <a:rPr lang="cs-CZ" altLang="cs-CZ" sz="2000" b="1" dirty="0" smtClean="0">
                <a:solidFill>
                  <a:srgbClr val="C00000"/>
                </a:solidFill>
                <a:latin typeface="Arial" charset="0"/>
              </a:rPr>
              <a:t>   </a:t>
            </a:r>
            <a:r>
              <a:rPr lang="cs-CZ" altLang="cs-CZ" sz="2000" b="1" dirty="0" smtClean="0">
                <a:latin typeface="Arial" charset="0"/>
              </a:rPr>
              <a:t>- TOURIST</a:t>
            </a:r>
            <a:r>
              <a:rPr lang="cs-CZ" altLang="cs-CZ" sz="2000" b="1" dirty="0" smtClean="0">
                <a:solidFill>
                  <a:srgbClr val="C00000"/>
                </a:solidFill>
                <a:latin typeface="Arial" charset="0"/>
              </a:rPr>
              <a:t>,          </a:t>
            </a:r>
            <a:r>
              <a:rPr lang="cs-CZ" altLang="cs-CZ" b="1" dirty="0" smtClean="0">
                <a:solidFill>
                  <a:srgbClr val="C00000"/>
                </a:solidFill>
                <a:latin typeface="Arial" charset="0"/>
              </a:rPr>
              <a:t>** </a:t>
            </a:r>
            <a:r>
              <a:rPr lang="cs-CZ" altLang="cs-CZ" sz="2000" b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cs-CZ" altLang="cs-CZ" sz="2000" b="1" dirty="0" smtClean="0">
                <a:latin typeface="Arial" charset="0"/>
              </a:rPr>
              <a:t>- ECONOMY</a:t>
            </a:r>
            <a:r>
              <a:rPr lang="cs-CZ" altLang="cs-CZ" sz="2000" b="1" dirty="0" smtClean="0">
                <a:solidFill>
                  <a:srgbClr val="C00000"/>
                </a:solidFill>
                <a:latin typeface="Arial" charset="0"/>
              </a:rPr>
              <a:t>,       </a:t>
            </a:r>
            <a:r>
              <a:rPr lang="cs-CZ" altLang="cs-CZ" b="1" dirty="0" smtClean="0">
                <a:solidFill>
                  <a:srgbClr val="C00000"/>
                </a:solidFill>
                <a:latin typeface="Arial" charset="0"/>
              </a:rPr>
              <a:t>*** </a:t>
            </a:r>
            <a:r>
              <a:rPr lang="cs-CZ" altLang="cs-CZ" sz="2000" b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cs-CZ" altLang="cs-CZ" sz="2000" b="1" dirty="0" smtClean="0">
                <a:latin typeface="Arial" charset="0"/>
              </a:rPr>
              <a:t>-  STANDARD,                       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cs-CZ" altLang="cs-CZ" sz="2000" b="1" dirty="0" smtClean="0">
                <a:solidFill>
                  <a:srgbClr val="C00000"/>
                </a:solidFill>
                <a:latin typeface="Arial" charset="0"/>
              </a:rPr>
              <a:t>               </a:t>
            </a:r>
            <a:r>
              <a:rPr lang="cs-CZ" altLang="cs-CZ" b="1" dirty="0" smtClean="0">
                <a:solidFill>
                  <a:srgbClr val="C00000"/>
                </a:solidFill>
                <a:latin typeface="Arial" charset="0"/>
              </a:rPr>
              <a:t>****</a:t>
            </a:r>
            <a:r>
              <a:rPr lang="cs-CZ" altLang="cs-CZ" sz="2000" b="1" dirty="0" smtClean="0">
                <a:solidFill>
                  <a:srgbClr val="C00000"/>
                </a:solidFill>
                <a:latin typeface="Arial" charset="0"/>
              </a:rPr>
              <a:t>   </a:t>
            </a:r>
            <a:r>
              <a:rPr lang="cs-CZ" altLang="cs-CZ" sz="2000" b="1" dirty="0" smtClean="0">
                <a:latin typeface="Arial" charset="0"/>
              </a:rPr>
              <a:t>- FIRST CLASS,    </a:t>
            </a:r>
            <a:r>
              <a:rPr lang="cs-CZ" altLang="cs-CZ" b="1" dirty="0" smtClean="0">
                <a:solidFill>
                  <a:srgbClr val="C00000"/>
                </a:solidFill>
                <a:latin typeface="Arial" charset="0"/>
              </a:rPr>
              <a:t>*****</a:t>
            </a:r>
            <a:r>
              <a:rPr lang="cs-CZ" altLang="cs-CZ" sz="2000" b="1" dirty="0" smtClean="0">
                <a:solidFill>
                  <a:srgbClr val="C00000"/>
                </a:solidFill>
                <a:latin typeface="Arial" charset="0"/>
              </a:rPr>
              <a:t>   </a:t>
            </a:r>
            <a:r>
              <a:rPr lang="cs-CZ" altLang="cs-CZ" sz="2000" b="1" dirty="0" smtClean="0">
                <a:latin typeface="Arial" charset="0"/>
              </a:rPr>
              <a:t>- LUXURY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cs-CZ" altLang="cs-CZ" sz="2000" b="1" dirty="0" smtClean="0">
              <a:latin typeface="Arial" charset="0"/>
            </a:endParaRPr>
          </a:p>
          <a:p>
            <a:pPr>
              <a:spcBef>
                <a:spcPct val="0"/>
              </a:spcBef>
              <a:buClr>
                <a:srgbClr val="339933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cs-CZ" altLang="cs-CZ" sz="2000" b="1" dirty="0" smtClean="0">
                <a:solidFill>
                  <a:schemeClr val="tx1"/>
                </a:solidFill>
                <a:latin typeface="Arial" charset="0"/>
              </a:rPr>
              <a:t>KLASIFIKACE TURISTICKÝCH UBYTOVEN – 2 TŘÍDY</a:t>
            </a:r>
          </a:p>
          <a:p>
            <a:pPr>
              <a:spcBef>
                <a:spcPct val="0"/>
              </a:spcBef>
              <a:buClr>
                <a:srgbClr val="339933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cs-CZ" altLang="cs-CZ" sz="2000" b="1" dirty="0" smtClean="0">
                <a:solidFill>
                  <a:schemeClr val="tx1"/>
                </a:solidFill>
                <a:latin typeface="Arial" charset="0"/>
              </a:rPr>
              <a:t>KLASIFIKACE KEMPŮ – 4 TŘÍDY</a:t>
            </a:r>
          </a:p>
        </p:txBody>
      </p:sp>
    </p:spTree>
    <p:extLst>
      <p:ext uri="{BB962C8B-B14F-4D97-AF65-F5344CB8AC3E}">
        <p14:creationId xmlns:p14="http://schemas.microsoft.com/office/powerpoint/2010/main" val="40337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221088"/>
            <a:ext cx="8712968" cy="79208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cs-CZ" altLang="cs-CZ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LOGISTICKÝ ŘETĚZEC UBYTOVACÍCH SLUŽEB </a:t>
            </a:r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395536" y="5157192"/>
            <a:ext cx="8239125" cy="993775"/>
            <a:chOff x="1470" y="2460"/>
            <a:chExt cx="6840" cy="780"/>
          </a:xfrm>
        </p:grpSpPr>
        <p:grpSp>
          <p:nvGrpSpPr>
            <p:cNvPr id="10244" name="Group 5"/>
            <p:cNvGrpSpPr>
              <a:grpSpLocks/>
            </p:cNvGrpSpPr>
            <p:nvPr/>
          </p:nvGrpSpPr>
          <p:grpSpPr bwMode="auto">
            <a:xfrm>
              <a:off x="1470" y="2490"/>
              <a:ext cx="1575" cy="750"/>
              <a:chOff x="1425" y="2490"/>
              <a:chExt cx="1620" cy="750"/>
            </a:xfrm>
          </p:grpSpPr>
          <p:sp>
            <p:nvSpPr>
              <p:cNvPr id="10257" name="AutoShape 6"/>
              <p:cNvSpPr>
                <a:spLocks noChangeArrowheads="1"/>
              </p:cNvSpPr>
              <p:nvPr/>
            </p:nvSpPr>
            <p:spPr bwMode="auto">
              <a:xfrm>
                <a:off x="1425" y="2490"/>
                <a:ext cx="1620" cy="750"/>
              </a:xfrm>
              <a:prstGeom prst="homePlate">
                <a:avLst>
                  <a:gd name="adj" fmla="val 54000"/>
                </a:avLst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0258" name="Text Box 7"/>
              <p:cNvSpPr txBox="1">
                <a:spLocks noChangeArrowheads="1"/>
              </p:cNvSpPr>
              <p:nvPr/>
            </p:nvSpPr>
            <p:spPr bwMode="auto">
              <a:xfrm>
                <a:off x="1530" y="2625"/>
                <a:ext cx="1200" cy="4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cs-CZ" altLang="cs-CZ" b="1">
                    <a:solidFill>
                      <a:srgbClr val="000000"/>
                    </a:solidFill>
                    <a:latin typeface="Arial Narrow" pitchFamily="34" charset="0"/>
                  </a:rPr>
                  <a:t>zajištění ubytování</a:t>
                </a:r>
                <a:endParaRPr lang="cs-CZ" altLang="cs-CZ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245" name="Group 8"/>
            <p:cNvGrpSpPr>
              <a:grpSpLocks/>
            </p:cNvGrpSpPr>
            <p:nvPr/>
          </p:nvGrpSpPr>
          <p:grpSpPr bwMode="auto">
            <a:xfrm>
              <a:off x="2835" y="2475"/>
              <a:ext cx="1515" cy="765"/>
              <a:chOff x="2835" y="2475"/>
              <a:chExt cx="1515" cy="765"/>
            </a:xfrm>
          </p:grpSpPr>
          <p:sp>
            <p:nvSpPr>
              <p:cNvPr id="10255" name="AutoShape 9"/>
              <p:cNvSpPr>
                <a:spLocks noChangeArrowheads="1"/>
              </p:cNvSpPr>
              <p:nvPr/>
            </p:nvSpPr>
            <p:spPr bwMode="auto">
              <a:xfrm>
                <a:off x="2835" y="2475"/>
                <a:ext cx="1515" cy="765"/>
              </a:xfrm>
              <a:prstGeom prst="chevron">
                <a:avLst>
                  <a:gd name="adj" fmla="val 49510"/>
                </a:avLst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0256" name="Text Box 10"/>
              <p:cNvSpPr txBox="1">
                <a:spLocks noChangeArrowheads="1"/>
              </p:cNvSpPr>
              <p:nvPr/>
            </p:nvSpPr>
            <p:spPr bwMode="auto">
              <a:xfrm>
                <a:off x="3120" y="2580"/>
                <a:ext cx="117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18000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ts val="200"/>
                  </a:spcBef>
                </a:pPr>
                <a:r>
                  <a:rPr lang="cs-CZ" altLang="cs-CZ" b="1">
                    <a:solidFill>
                      <a:srgbClr val="000000"/>
                    </a:solidFill>
                    <a:latin typeface="Arial Narrow" pitchFamily="34" charset="0"/>
                  </a:rPr>
                  <a:t>přihlášení</a:t>
                </a:r>
                <a:endParaRPr lang="cs-CZ" altLang="cs-CZ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246" name="Group 11"/>
            <p:cNvGrpSpPr>
              <a:grpSpLocks/>
            </p:cNvGrpSpPr>
            <p:nvPr/>
          </p:nvGrpSpPr>
          <p:grpSpPr bwMode="auto">
            <a:xfrm>
              <a:off x="4155" y="2460"/>
              <a:ext cx="1515" cy="765"/>
              <a:chOff x="2835" y="2475"/>
              <a:chExt cx="1515" cy="765"/>
            </a:xfrm>
          </p:grpSpPr>
          <p:sp>
            <p:nvSpPr>
              <p:cNvPr id="10253" name="AutoShape 12"/>
              <p:cNvSpPr>
                <a:spLocks noChangeArrowheads="1"/>
              </p:cNvSpPr>
              <p:nvPr/>
            </p:nvSpPr>
            <p:spPr bwMode="auto">
              <a:xfrm>
                <a:off x="2835" y="2475"/>
                <a:ext cx="1515" cy="765"/>
              </a:xfrm>
              <a:prstGeom prst="chevron">
                <a:avLst>
                  <a:gd name="adj" fmla="val 49510"/>
                </a:avLst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0254" name="Text Box 13"/>
              <p:cNvSpPr txBox="1">
                <a:spLocks noChangeArrowheads="1"/>
              </p:cNvSpPr>
              <p:nvPr/>
            </p:nvSpPr>
            <p:spPr bwMode="auto">
              <a:xfrm>
                <a:off x="3120" y="2580"/>
                <a:ext cx="117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3600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cs-CZ" altLang="cs-CZ" b="1" dirty="0">
                    <a:solidFill>
                      <a:srgbClr val="000000"/>
                    </a:solidFill>
                    <a:latin typeface="Arial Narrow" pitchFamily="34" charset="0"/>
                  </a:rPr>
                  <a:t>předání ubytování</a:t>
                </a:r>
                <a:endParaRPr lang="cs-CZ" altLang="cs-CZ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247" name="Group 14"/>
            <p:cNvGrpSpPr>
              <a:grpSpLocks/>
            </p:cNvGrpSpPr>
            <p:nvPr/>
          </p:nvGrpSpPr>
          <p:grpSpPr bwMode="auto">
            <a:xfrm>
              <a:off x="5475" y="2460"/>
              <a:ext cx="1515" cy="765"/>
              <a:chOff x="2835" y="2475"/>
              <a:chExt cx="1515" cy="765"/>
            </a:xfrm>
          </p:grpSpPr>
          <p:sp>
            <p:nvSpPr>
              <p:cNvPr id="10251" name="AutoShape 15"/>
              <p:cNvSpPr>
                <a:spLocks noChangeArrowheads="1"/>
              </p:cNvSpPr>
              <p:nvPr/>
            </p:nvSpPr>
            <p:spPr bwMode="auto">
              <a:xfrm>
                <a:off x="2835" y="2475"/>
                <a:ext cx="1515" cy="765"/>
              </a:xfrm>
              <a:prstGeom prst="chevron">
                <a:avLst>
                  <a:gd name="adj" fmla="val 49510"/>
                </a:avLst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0252" name="Text Box 16"/>
              <p:cNvSpPr txBox="1">
                <a:spLocks noChangeArrowheads="1"/>
              </p:cNvSpPr>
              <p:nvPr/>
            </p:nvSpPr>
            <p:spPr bwMode="auto">
              <a:xfrm>
                <a:off x="3120" y="2580"/>
                <a:ext cx="117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3600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algn="just" eaLnBrk="1" hangingPunct="1"/>
                <a:r>
                  <a:rPr lang="cs-CZ" altLang="cs-CZ" sz="1000" b="1">
                    <a:latin typeface="Arial Narrow" pitchFamily="34" charset="0"/>
                  </a:rPr>
                  <a:t>  </a:t>
                </a:r>
                <a:r>
                  <a:rPr lang="cs-CZ" altLang="cs-CZ" b="1">
                    <a:solidFill>
                      <a:srgbClr val="000000"/>
                    </a:solidFill>
                    <a:latin typeface="Arial Narrow" pitchFamily="34" charset="0"/>
                  </a:rPr>
                  <a:t>zabezpečení    </a:t>
                </a:r>
              </a:p>
              <a:p>
                <a:pPr algn="just" eaLnBrk="1" hangingPunct="1"/>
                <a:r>
                  <a:rPr lang="cs-CZ" altLang="cs-CZ" b="1">
                    <a:solidFill>
                      <a:srgbClr val="000000"/>
                    </a:solidFill>
                    <a:latin typeface="Arial Narrow" pitchFamily="34" charset="0"/>
                  </a:rPr>
                  <a:t>      služeb</a:t>
                </a:r>
                <a:endParaRPr lang="cs-CZ" altLang="cs-CZ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248" name="Group 17"/>
            <p:cNvGrpSpPr>
              <a:grpSpLocks/>
            </p:cNvGrpSpPr>
            <p:nvPr/>
          </p:nvGrpSpPr>
          <p:grpSpPr bwMode="auto">
            <a:xfrm>
              <a:off x="6795" y="2460"/>
              <a:ext cx="1515" cy="765"/>
              <a:chOff x="2835" y="2475"/>
              <a:chExt cx="1515" cy="765"/>
            </a:xfrm>
          </p:grpSpPr>
          <p:sp>
            <p:nvSpPr>
              <p:cNvPr id="10249" name="AutoShape 18"/>
              <p:cNvSpPr>
                <a:spLocks noChangeArrowheads="1"/>
              </p:cNvSpPr>
              <p:nvPr/>
            </p:nvSpPr>
            <p:spPr bwMode="auto">
              <a:xfrm>
                <a:off x="2835" y="2475"/>
                <a:ext cx="1515" cy="765"/>
              </a:xfrm>
              <a:prstGeom prst="chevron">
                <a:avLst>
                  <a:gd name="adj" fmla="val 49510"/>
                </a:avLst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0250" name="Text Box 19"/>
              <p:cNvSpPr txBox="1">
                <a:spLocks noChangeArrowheads="1"/>
              </p:cNvSpPr>
              <p:nvPr/>
            </p:nvSpPr>
            <p:spPr bwMode="auto">
              <a:xfrm>
                <a:off x="3120" y="2580"/>
                <a:ext cx="117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3600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algn="just" eaLnBrk="1" hangingPunct="1"/>
                <a:r>
                  <a:rPr lang="cs-CZ" altLang="cs-CZ" sz="1000" b="1">
                    <a:latin typeface="Arial Narrow" pitchFamily="34" charset="0"/>
                  </a:rPr>
                  <a:t>  </a:t>
                </a:r>
                <a:r>
                  <a:rPr lang="cs-CZ" altLang="cs-CZ" b="1">
                    <a:solidFill>
                      <a:srgbClr val="000000"/>
                    </a:solidFill>
                    <a:latin typeface="Arial Narrow" pitchFamily="34" charset="0"/>
                  </a:rPr>
                  <a:t>ukončení    </a:t>
                </a:r>
              </a:p>
              <a:p>
                <a:pPr algn="just" eaLnBrk="1" hangingPunct="1"/>
                <a:r>
                  <a:rPr lang="cs-CZ" altLang="cs-CZ" b="1">
                    <a:solidFill>
                      <a:srgbClr val="000000"/>
                    </a:solidFill>
                    <a:latin typeface="Arial Narrow" pitchFamily="34" charset="0"/>
                  </a:rPr>
                  <a:t>      pobytu</a:t>
                </a:r>
                <a:endParaRPr lang="cs-CZ" altLang="cs-CZ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" name="TextovéPole 1"/>
          <p:cNvSpPr txBox="1"/>
          <p:nvPr/>
        </p:nvSpPr>
        <p:spPr>
          <a:xfrm>
            <a:off x="1475656" y="332656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SPECIÁLNÍ TYPY UBYTOVÁNÍ</a:t>
            </a:r>
            <a:endParaRPr lang="cs-CZ" sz="32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5536" y="1268760"/>
            <a:ext cx="84969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cs-CZ" sz="2000" b="1" cap="all" dirty="0" smtClean="0">
                <a:solidFill>
                  <a:srgbClr val="FF0000"/>
                </a:solidFill>
              </a:rPr>
              <a:t>APARTMÁN</a:t>
            </a:r>
            <a:r>
              <a:rPr lang="cs-CZ" sz="2000" b="1" cap="all" dirty="0" smtClean="0"/>
              <a:t> -  ubytování </a:t>
            </a:r>
            <a:r>
              <a:rPr lang="cs-CZ" sz="2000" b="1" cap="all" dirty="0"/>
              <a:t>ve více </a:t>
            </a:r>
            <a:r>
              <a:rPr lang="cs-CZ" sz="2000" b="1" cap="all" dirty="0" smtClean="0"/>
              <a:t>místnostech </a:t>
            </a:r>
          </a:p>
          <a:p>
            <a:pPr indent="-457200"/>
            <a:r>
              <a:rPr lang="cs-CZ" sz="2000" b="1" cap="all" dirty="0"/>
              <a:t> </a:t>
            </a:r>
            <a:r>
              <a:rPr lang="cs-CZ" sz="2000" b="1" cap="all" dirty="0" smtClean="0"/>
              <a:t>                      </a:t>
            </a:r>
            <a:r>
              <a:rPr lang="cs-CZ" sz="2000" b="1" cap="all" dirty="0" err="1" smtClean="0"/>
              <a:t>vybavenÝCH</a:t>
            </a:r>
            <a:r>
              <a:rPr lang="cs-CZ" sz="2000" b="1" cap="all" dirty="0" smtClean="0"/>
              <a:t> </a:t>
            </a:r>
            <a:r>
              <a:rPr lang="cs-CZ" sz="2000" b="1" cap="all" dirty="0"/>
              <a:t>kuchyňským </a:t>
            </a:r>
            <a:r>
              <a:rPr lang="cs-CZ" sz="2000" b="1" cap="all" dirty="0" smtClean="0"/>
              <a:t>koutem;</a:t>
            </a:r>
          </a:p>
          <a:p>
            <a:pPr indent="-457200"/>
            <a:r>
              <a:rPr lang="cs-CZ" sz="2000" b="1" cap="all" dirty="0" smtClean="0">
                <a:solidFill>
                  <a:srgbClr val="FF0000"/>
                </a:solidFill>
              </a:rPr>
              <a:t>BUNGALOV</a:t>
            </a:r>
            <a:r>
              <a:rPr lang="cs-CZ" sz="2000" b="1" cap="all" dirty="0" smtClean="0"/>
              <a:t>– </a:t>
            </a:r>
            <a:r>
              <a:rPr lang="cs-CZ" sz="2000" b="1" cap="all" dirty="0"/>
              <a:t>samostatný stavební celek </a:t>
            </a:r>
            <a:endParaRPr lang="cs-CZ" sz="2000" b="1" cap="all" dirty="0" smtClean="0"/>
          </a:p>
          <a:p>
            <a:pPr indent="-457200"/>
            <a:r>
              <a:rPr lang="cs-CZ" sz="2000" b="1" cap="all" dirty="0"/>
              <a:t> </a:t>
            </a:r>
            <a:r>
              <a:rPr lang="cs-CZ" sz="2000" b="1" cap="all" dirty="0" smtClean="0"/>
              <a:t>                      S uspořádáním </a:t>
            </a:r>
            <a:r>
              <a:rPr lang="cs-CZ" sz="2000" b="1" cap="all" dirty="0"/>
              <a:t>a </a:t>
            </a:r>
            <a:r>
              <a:rPr lang="cs-CZ" sz="2000" b="1" cap="all" dirty="0" smtClean="0"/>
              <a:t>vybavením jako apartmán</a:t>
            </a:r>
          </a:p>
          <a:p>
            <a:pPr indent="-457200"/>
            <a:r>
              <a:rPr lang="cs-CZ" sz="2000" b="1" cap="all" dirty="0">
                <a:solidFill>
                  <a:srgbClr val="FF0000"/>
                </a:solidFill>
              </a:rPr>
              <a:t>Mezonet</a:t>
            </a:r>
            <a:r>
              <a:rPr lang="cs-CZ" sz="2000" b="1" cap="all" dirty="0"/>
              <a:t> </a:t>
            </a:r>
            <a:r>
              <a:rPr lang="cs-CZ" sz="2000" b="1" cap="all" dirty="0" smtClean="0"/>
              <a:t>–   </a:t>
            </a:r>
            <a:r>
              <a:rPr lang="cs-CZ" sz="2000" b="1" cap="all" dirty="0"/>
              <a:t>apartmán, ve kterém je ložnice umístěna v </a:t>
            </a:r>
            <a:r>
              <a:rPr lang="cs-CZ" sz="2000" b="1" cap="all" dirty="0" smtClean="0"/>
              <a:t>patře</a:t>
            </a:r>
          </a:p>
          <a:p>
            <a:pPr indent="-457200"/>
            <a:r>
              <a:rPr lang="cs-CZ" sz="2000" b="1" cap="all" dirty="0" err="1">
                <a:solidFill>
                  <a:srgbClr val="FF0000"/>
                </a:solidFill>
              </a:rPr>
              <a:t>Suite</a:t>
            </a:r>
            <a:r>
              <a:rPr lang="cs-CZ" sz="2000" b="1" cap="all" dirty="0"/>
              <a:t> – </a:t>
            </a:r>
            <a:r>
              <a:rPr lang="cs-CZ" sz="2000" b="1" cap="all" dirty="0" smtClean="0"/>
              <a:t>         nadstandardní </a:t>
            </a:r>
            <a:r>
              <a:rPr lang="cs-CZ" sz="2000" b="1" cap="all" dirty="0"/>
              <a:t>hotelový pokoj se dvěma pokoji bez </a:t>
            </a:r>
            <a:r>
              <a:rPr lang="cs-CZ" sz="2000" b="1" cap="all" dirty="0" smtClean="0"/>
              <a:t>  </a:t>
            </a:r>
          </a:p>
          <a:p>
            <a:pPr indent="-457200"/>
            <a:r>
              <a:rPr lang="cs-CZ" sz="2000" b="1" cap="all" dirty="0"/>
              <a:t> </a:t>
            </a:r>
            <a:r>
              <a:rPr lang="cs-CZ" sz="2000" b="1" cap="all" dirty="0" smtClean="0"/>
              <a:t>                      kuchyňky</a:t>
            </a:r>
          </a:p>
          <a:p>
            <a:pPr indent="-457200"/>
            <a:r>
              <a:rPr lang="cs-CZ" sz="2000" b="1" cap="all" dirty="0" smtClean="0">
                <a:solidFill>
                  <a:srgbClr val="FF0000"/>
                </a:solidFill>
              </a:rPr>
              <a:t>STUDIO</a:t>
            </a:r>
            <a:r>
              <a:rPr lang="cs-CZ" sz="2000" b="1" cap="all" dirty="0" smtClean="0"/>
              <a:t> –      jedna </a:t>
            </a:r>
            <a:r>
              <a:rPr lang="cs-CZ" sz="2000" b="1" cap="all" dirty="0"/>
              <a:t>místnost s kuchyňským koutem a pevnými </a:t>
            </a:r>
            <a:r>
              <a:rPr lang="cs-CZ" sz="2000" b="1" cap="all" dirty="0" smtClean="0"/>
              <a:t>lůžky</a:t>
            </a:r>
          </a:p>
          <a:p>
            <a:pPr indent="-457200"/>
            <a:r>
              <a:rPr lang="cs-CZ" sz="2000" b="1" cap="all" dirty="0" err="1">
                <a:solidFill>
                  <a:srgbClr val="FF0000"/>
                </a:solidFill>
              </a:rPr>
              <a:t>Joker</a:t>
            </a:r>
            <a:r>
              <a:rPr lang="cs-CZ" sz="2000" b="1" cap="all" dirty="0">
                <a:solidFill>
                  <a:srgbClr val="FF0000"/>
                </a:solidFill>
              </a:rPr>
              <a:t> pokoj </a:t>
            </a:r>
            <a:r>
              <a:rPr lang="cs-CZ" sz="2000" b="1" cap="all" dirty="0"/>
              <a:t>- O volbě </a:t>
            </a:r>
            <a:r>
              <a:rPr lang="cs-CZ" sz="2000" b="1" cap="all" dirty="0" smtClean="0"/>
              <a:t>pokoje </a:t>
            </a:r>
            <a:r>
              <a:rPr lang="cs-CZ" sz="2000" b="1" cap="all" dirty="0"/>
              <a:t>rozhoduje až recepční na </a:t>
            </a:r>
            <a:r>
              <a:rPr lang="cs-CZ" sz="2000" b="1" cap="all" dirty="0" smtClean="0"/>
              <a:t>místě</a:t>
            </a:r>
            <a:r>
              <a:rPr lang="cs-CZ" sz="2000" b="1" cap="al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0708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498475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cs-CZ" altLang="cs-CZ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Schéma procesů v hotelu Paulíny </a:t>
            </a:r>
          </a:p>
        </p:txBody>
      </p:sp>
      <p:grpSp>
        <p:nvGrpSpPr>
          <p:cNvPr id="13324" name="Group 12"/>
          <p:cNvGrpSpPr>
            <a:grpSpLocks/>
          </p:cNvGrpSpPr>
          <p:nvPr/>
        </p:nvGrpSpPr>
        <p:grpSpPr bwMode="auto">
          <a:xfrm>
            <a:off x="263525" y="1117600"/>
            <a:ext cx="8686800" cy="5329238"/>
            <a:chOff x="166" y="704"/>
            <a:chExt cx="5472" cy="3357"/>
          </a:xfrm>
        </p:grpSpPr>
        <p:pic>
          <p:nvPicPr>
            <p:cNvPr id="11268" name="Picture 5"/>
            <p:cNvPicPr>
              <a:picLocks noChangeAspect="1" noChangeArrowheads="1"/>
            </p:cNvPicPr>
            <p:nvPr/>
          </p:nvPicPr>
          <p:blipFill>
            <a:blip r:embed="rId2">
              <a:lum bright="-48000" contrast="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927"/>
            <a:stretch>
              <a:fillRect/>
            </a:stretch>
          </p:blipFill>
          <p:spPr bwMode="auto">
            <a:xfrm>
              <a:off x="166" y="704"/>
              <a:ext cx="4654" cy="3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69" name="Group 11"/>
            <p:cNvGrpSpPr>
              <a:grpSpLocks/>
            </p:cNvGrpSpPr>
            <p:nvPr/>
          </p:nvGrpSpPr>
          <p:grpSpPr bwMode="auto">
            <a:xfrm>
              <a:off x="4791" y="1368"/>
              <a:ext cx="847" cy="1538"/>
              <a:chOff x="4791" y="1368"/>
              <a:chExt cx="847" cy="1538"/>
            </a:xfrm>
          </p:grpSpPr>
          <p:sp>
            <p:nvSpPr>
              <p:cNvPr id="11270" name="Text Box 7"/>
              <p:cNvSpPr txBox="1">
                <a:spLocks noChangeArrowheads="1"/>
              </p:cNvSpPr>
              <p:nvPr/>
            </p:nvSpPr>
            <p:spPr bwMode="auto">
              <a:xfrm>
                <a:off x="4791" y="1437"/>
                <a:ext cx="847" cy="14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cs-CZ" altLang="cs-CZ" sz="1600" b="1">
                    <a:latin typeface="Arial Narrow" pitchFamily="34" charset="0"/>
                  </a:rPr>
                  <a:t>     </a:t>
                </a:r>
              </a:p>
              <a:p>
                <a:pPr algn="ctr" eaLnBrk="1" hangingPunct="1"/>
                <a:r>
                  <a:rPr lang="cs-CZ" altLang="cs-CZ" sz="1600" b="1">
                    <a:latin typeface="Arial Narrow" pitchFamily="34" charset="0"/>
                  </a:rPr>
                  <a:t>Hlavní procesy   </a:t>
                </a:r>
              </a:p>
              <a:p>
                <a:pPr algn="ctr" eaLnBrk="1" hangingPunct="1"/>
                <a:endParaRPr lang="cs-CZ" altLang="cs-CZ" sz="1600" b="1">
                  <a:latin typeface="Arial Narrow" pitchFamily="34" charset="0"/>
                </a:endParaRPr>
              </a:p>
              <a:p>
                <a:pPr algn="ctr" eaLnBrk="1" hangingPunct="1"/>
                <a:r>
                  <a:rPr lang="cs-CZ" altLang="cs-CZ" sz="1600" b="1">
                    <a:latin typeface="Arial Narrow" pitchFamily="34" charset="0"/>
                  </a:rPr>
                  <a:t>       </a:t>
                </a:r>
              </a:p>
              <a:p>
                <a:pPr algn="ctr" eaLnBrk="1" hangingPunct="1"/>
                <a:r>
                  <a:rPr lang="cs-CZ" altLang="cs-CZ" sz="1600" b="1">
                    <a:latin typeface="Arial Narrow" pitchFamily="34" charset="0"/>
                  </a:rPr>
                  <a:t> Řídící procesy  </a:t>
                </a:r>
              </a:p>
              <a:p>
                <a:pPr algn="ctr" eaLnBrk="1" hangingPunct="1"/>
                <a:endParaRPr lang="cs-CZ" altLang="cs-CZ" sz="1600" b="1">
                  <a:latin typeface="Arial Narrow" pitchFamily="34" charset="0"/>
                </a:endParaRPr>
              </a:p>
              <a:p>
                <a:pPr algn="ctr" eaLnBrk="1" hangingPunct="1"/>
                <a:r>
                  <a:rPr lang="cs-CZ" altLang="cs-CZ" sz="1600" b="1">
                    <a:latin typeface="Arial Narrow" pitchFamily="34" charset="0"/>
                  </a:rPr>
                  <a:t>            </a:t>
                </a:r>
              </a:p>
              <a:p>
                <a:pPr algn="ctr" eaLnBrk="1" hangingPunct="1"/>
                <a:r>
                  <a:rPr lang="cs-CZ" altLang="cs-CZ" sz="1600" b="1">
                    <a:latin typeface="Arial Narrow" pitchFamily="34" charset="0"/>
                  </a:rPr>
                  <a:t>   Podpůrné procesy</a:t>
                </a:r>
              </a:p>
            </p:txBody>
          </p:sp>
          <p:sp>
            <p:nvSpPr>
              <p:cNvPr id="11271" name="Rectangle 8"/>
              <p:cNvSpPr>
                <a:spLocks noChangeArrowheads="1"/>
              </p:cNvSpPr>
              <p:nvPr/>
            </p:nvSpPr>
            <p:spPr bwMode="auto">
              <a:xfrm>
                <a:off x="5051" y="1368"/>
                <a:ext cx="310" cy="192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1272" name="Rectangle 9"/>
              <p:cNvSpPr>
                <a:spLocks noChangeArrowheads="1"/>
              </p:cNvSpPr>
              <p:nvPr/>
            </p:nvSpPr>
            <p:spPr bwMode="auto">
              <a:xfrm>
                <a:off x="5060" y="1803"/>
                <a:ext cx="320" cy="17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1273" name="Rectangle 10"/>
              <p:cNvSpPr>
                <a:spLocks noChangeArrowheads="1"/>
              </p:cNvSpPr>
              <p:nvPr/>
            </p:nvSpPr>
            <p:spPr bwMode="auto">
              <a:xfrm>
                <a:off x="5062" y="2293"/>
                <a:ext cx="311" cy="18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348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06438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cs-CZ" altLang="cs-CZ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Diagram hotelového managementu </a:t>
            </a:r>
          </a:p>
        </p:txBody>
      </p:sp>
      <p:pic>
        <p:nvPicPr>
          <p:cNvPr id="14340" name="Picture 4" descr="Diagram_hotelového_managementu"/>
          <p:cNvPicPr>
            <a:picLocks noChangeAspect="1" noChangeArrowheads="1"/>
          </p:cNvPicPr>
          <p:nvPr/>
        </p:nvPicPr>
        <p:blipFill>
          <a:blip r:embed="rId2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0"/>
          <a:stretch>
            <a:fillRect/>
          </a:stretch>
        </p:blipFill>
        <p:spPr bwMode="auto">
          <a:xfrm>
            <a:off x="368300" y="1325563"/>
            <a:ext cx="8361363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78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/>
          <a:lstStyle/>
          <a:p>
            <a:r>
              <a:rPr lang="cs-CZ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HOTELOVÉ ŘETĚZCE</a:t>
            </a:r>
            <a:endParaRPr lang="cs-CZ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484784"/>
            <a:ext cx="8155632" cy="4525963"/>
          </a:xfrm>
        </p:spPr>
        <p:txBody>
          <a:bodyPr>
            <a:normAutofit/>
          </a:bodyPr>
          <a:lstStyle/>
          <a:p>
            <a:pPr marL="0" indent="0">
              <a:buClr>
                <a:srgbClr val="FF0000"/>
              </a:buClr>
              <a:buSzPct val="100000"/>
              <a:buNone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PROPOJENÍ HOTELŮ –</a:t>
            </a:r>
          </a:p>
          <a:p>
            <a:pPr lvl="1" indent="-342900">
              <a:buClr>
                <a:srgbClr val="FF0000"/>
              </a:buClr>
              <a:buSzPct val="100000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TYPEM SPOLUPRÁCE, POSKYTOVANÝMI SLUŽBAMI ČI VLASTNICKÝMI VZTAHY </a:t>
            </a:r>
          </a:p>
          <a:p>
            <a:pPr marL="0" indent="0">
              <a:buClr>
                <a:srgbClr val="FF0000"/>
              </a:buClr>
              <a:buSzPct val="100000"/>
              <a:buNone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VZNIK ŘETĚZCŮ:</a:t>
            </a:r>
          </a:p>
          <a:p>
            <a:pPr lvl="1">
              <a:buClr>
                <a:srgbClr val="FF0000"/>
              </a:buClr>
              <a:buSzPct val="100000"/>
            </a:pP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Na základě manažerské smlouvy </a:t>
            </a:r>
            <a:endParaRPr lang="cs-CZ" sz="20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FF0000"/>
              </a:buClr>
              <a:buSzPct val="100000"/>
            </a:pPr>
            <a:r>
              <a:rPr lang="cs-CZ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Franchisingem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FF0000"/>
              </a:buClr>
              <a:buSzPct val="100000"/>
            </a:pP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Nákupem hotelů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buClr>
                <a:srgbClr val="FF0000"/>
              </a:buClr>
              <a:buSzPct val="100000"/>
            </a:pP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na základě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dohody</a:t>
            </a:r>
          </a:p>
          <a:p>
            <a:pPr lvl="1">
              <a:buClr>
                <a:srgbClr val="FF0000"/>
              </a:buClr>
              <a:buSzPct val="100000"/>
            </a:pP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Průkopník - </a:t>
            </a:r>
            <a:r>
              <a:rPr lang="cs-CZ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franchisingový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řetězec </a:t>
            </a:r>
            <a:r>
              <a:rPr lang="cs-CZ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InterContinental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založen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v roce 1946 leteckou společností </a:t>
            </a:r>
            <a:r>
              <a:rPr lang="cs-CZ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PanAmerican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sz="2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03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NEJVÝZAMNĚJŠÍ ŘETĚZCE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8686800" cy="5544616"/>
          </a:xfrm>
        </p:spPr>
        <p:txBody>
          <a:bodyPr>
            <a:normAutofit/>
          </a:bodyPr>
          <a:lstStyle/>
          <a:p>
            <a:pPr>
              <a:buClr>
                <a:srgbClr val="003399"/>
              </a:buClr>
              <a:buSzPct val="100000"/>
              <a:buFont typeface="Wingdings" panose="05000000000000000000" pitchFamily="2" charset="2"/>
              <a:buChar char="v"/>
            </a:pPr>
            <a:r>
              <a:rPr lang="pt-BR" sz="2600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INTERCONTINENTAL HOTEL GROUP</a:t>
            </a:r>
          </a:p>
          <a:p>
            <a:pPr marL="457200" lvl="1" indent="0">
              <a:buClr>
                <a:srgbClr val="003399"/>
              </a:buClr>
              <a:buSzPct val="100000"/>
              <a:buNone/>
            </a:pPr>
            <a:r>
              <a:rPr lang="pt-BR" sz="22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656 </a:t>
            </a:r>
            <a:r>
              <a:rPr lang="pt-BR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000 pokojů, 4 400 hotelů ve 100 zemích</a:t>
            </a:r>
            <a:r>
              <a:rPr lang="pt-BR" sz="22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2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3399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600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WYNDHAM WORLDWIDE</a:t>
            </a:r>
          </a:p>
          <a:p>
            <a:pPr marL="457200" lvl="1" indent="0">
              <a:buClr>
                <a:srgbClr val="003399"/>
              </a:buClr>
              <a:buSzPct val="100000"/>
              <a:buNone/>
            </a:pPr>
            <a:r>
              <a:rPr lang="cs-CZ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585 189 pokojů, 7 200 hotelů v 66 </a:t>
            </a:r>
            <a:r>
              <a:rPr lang="cs-CZ" sz="22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zemích</a:t>
            </a:r>
          </a:p>
          <a:p>
            <a:pPr>
              <a:buClr>
                <a:srgbClr val="003399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MARRIOTT INTERNATIONAL</a:t>
            </a:r>
          </a:p>
          <a:p>
            <a:pPr marL="457200" lvl="1" indent="0">
              <a:buClr>
                <a:srgbClr val="003399"/>
              </a:buClr>
              <a:buSzPct val="100000"/>
              <a:buNone/>
            </a:pP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543 505 pokojů, 3 077 hotelů v 67 zemích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Clr>
                <a:srgbClr val="003399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HILTON HOTELS</a:t>
            </a:r>
          </a:p>
          <a:p>
            <a:pPr marL="457200" lvl="1" indent="0">
              <a:buClr>
                <a:srgbClr val="003399"/>
              </a:buClr>
              <a:buSzPct val="100000"/>
              <a:buNone/>
            </a:pP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543 327 pokojů, 3 253 hotelů v 77 zemích. </a:t>
            </a:r>
            <a:endParaRPr lang="cs-CZ" sz="20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3399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</a:t>
            </a:r>
          </a:p>
          <a:p>
            <a:pPr marL="457200" lvl="1" indent="0">
              <a:buClr>
                <a:srgbClr val="003399"/>
              </a:buClr>
              <a:buSzPct val="100000"/>
              <a:buNone/>
            </a:pP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459 859 pokojů, 3 851 hotelů ve více než 60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zemích</a:t>
            </a:r>
          </a:p>
          <a:p>
            <a:pPr>
              <a:buClr>
                <a:srgbClr val="003399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WESTERN INTERNATIONAL</a:t>
            </a:r>
          </a:p>
          <a:p>
            <a:pPr marL="457200" lvl="1" indent="0">
              <a:buClr>
                <a:srgbClr val="003399"/>
              </a:buClr>
              <a:buSzPct val="100000"/>
              <a:buNone/>
            </a:pP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308 248 pokojů,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 000 hotelů ve více než 80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zemích</a:t>
            </a:r>
          </a:p>
          <a:p>
            <a:pPr marL="57150" indent="0">
              <a:buClr>
                <a:srgbClr val="003399"/>
              </a:buClr>
              <a:buSzPct val="100000"/>
              <a:buNone/>
            </a:pPr>
            <a:r>
              <a:rPr lang="cs-CZ" sz="2400" b="1" cap="all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 ČR NEJVĚTŠÍ ŘETĚZEC OREA HOTELS </a:t>
            </a:r>
            <a:endParaRPr lang="cs-CZ" sz="2400" b="1" cap="all" dirty="0">
              <a:solidFill>
                <a:srgbClr val="33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1" dirty="0"/>
          </a:p>
          <a:p>
            <a:endParaRPr lang="cs-CZ" sz="24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  <a:p>
            <a:endParaRPr lang="pt-BR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13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032"/>
            <a:ext cx="86868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effectLst/>
              </a:rPr>
              <a:t>SVĚTOVÉ hotely </a:t>
            </a:r>
            <a:r>
              <a:rPr lang="cs-CZ" b="1" dirty="0">
                <a:effectLst/>
              </a:rPr>
              <a:t>s </a:t>
            </a:r>
            <a:r>
              <a:rPr lang="cs-CZ" b="1" dirty="0" err="1">
                <a:effectLst/>
              </a:rPr>
              <a:t>NEJvíce</a:t>
            </a:r>
            <a:r>
              <a:rPr lang="cs-CZ" b="1" dirty="0">
                <a:effectLst/>
              </a:rPr>
              <a:t> </a:t>
            </a:r>
            <a:r>
              <a:rPr lang="cs-CZ" b="1" dirty="0" smtClean="0">
                <a:effectLst/>
              </a:rPr>
              <a:t>pokoji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8928913"/>
              </p:ext>
            </p:extLst>
          </p:nvPr>
        </p:nvGraphicFramePr>
        <p:xfrm>
          <a:off x="1331640" y="582144"/>
          <a:ext cx="7128792" cy="56383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0520"/>
                <a:gridCol w="1512168"/>
                <a:gridCol w="936104"/>
              </a:tblGrid>
              <a:tr h="331666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Název hotelu</a:t>
                      </a:r>
                      <a:endParaRPr lang="cs-CZ" sz="1600" b="1" cap="all" baseline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stát</a:t>
                      </a:r>
                      <a:endParaRPr lang="cs-CZ" sz="1600" b="1" cap="all" baseline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pokojů</a:t>
                      </a:r>
                      <a:endParaRPr lang="cs-CZ" sz="1600" b="1" cap="all" baseline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Genting</a:t>
                      </a: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600" b="1" cap="all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Highlands</a:t>
                      </a: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cs-CZ" sz="1600" b="1" cap="all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</a:t>
                      </a: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600" b="1" cap="all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</a:t>
                      </a: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Hotel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Malaysia</a:t>
                      </a:r>
                      <a:endParaRPr lang="cs-CZ" sz="1600" b="1" cap="all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10,000+</a:t>
                      </a:r>
                      <a:endParaRPr lang="cs-CZ" sz="1600" b="1" cap="all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Izmailovo</a:t>
                      </a: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Hotel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Moskva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7,500</a:t>
                      </a:r>
                      <a:endParaRPr lang="cs-CZ" sz="1600" b="1" cap="all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Venetian</a:t>
                      </a: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cs-CZ" sz="1600" b="1" cap="all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Palazzo</a:t>
                      </a: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"MEGACENTER"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 Vegas</a:t>
                      </a:r>
                      <a:endParaRPr lang="cs-CZ" sz="1600" b="1" cap="all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7,128</a:t>
                      </a:r>
                      <a:endParaRPr lang="cs-CZ" sz="1600" b="1" cap="all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MGM Grand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 Vegas</a:t>
                      </a:r>
                      <a:endParaRPr lang="cs-CZ" sz="1600" b="1" cap="all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5,690</a:t>
                      </a:r>
                      <a:endParaRPr lang="cs-CZ" sz="1600" b="1" cap="all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Wynn</a:t>
                      </a: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Las Vegas / </a:t>
                      </a:r>
                      <a:r>
                        <a:rPr lang="cs-CZ" sz="1600" b="1" cap="all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Encore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 Vegas</a:t>
                      </a:r>
                      <a:endParaRPr lang="cs-CZ" sz="1600" b="1" cap="all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4,750</a:t>
                      </a:r>
                      <a:endParaRPr lang="cs-CZ" sz="1600" b="1" cap="all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Luxor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 Vegas</a:t>
                      </a:r>
                      <a:endParaRPr lang="cs-CZ" sz="1600" b="1" cap="all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4,408</a:t>
                      </a:r>
                      <a:endParaRPr lang="cs-CZ" sz="1600" b="1" cap="all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Mandalay</a:t>
                      </a: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600" b="1" cap="all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Bay</a:t>
                      </a: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(Inc. </a:t>
                      </a:r>
                      <a:r>
                        <a:rPr lang="cs-CZ" sz="1600" b="1" cap="all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TheHotel</a:t>
                      </a: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 Vegas</a:t>
                      </a:r>
                      <a:endParaRPr lang="cs-CZ" sz="1600" b="1" cap="all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4,341</a:t>
                      </a:r>
                      <a:endParaRPr lang="cs-CZ" sz="1600" b="1" cap="all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Ambassador</a:t>
                      </a: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City </a:t>
                      </a:r>
                      <a:r>
                        <a:rPr lang="cs-CZ" sz="1600" b="1" cap="all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Jomtien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Thajsko</a:t>
                      </a:r>
                      <a:endParaRPr lang="cs-CZ" sz="1600" b="1" cap="all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4,210</a:t>
                      </a:r>
                      <a:endParaRPr lang="cs-CZ" sz="1600" b="1" cap="all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600" b="1" cap="all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Venetian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 Vegas</a:t>
                      </a:r>
                      <a:endParaRPr lang="cs-CZ" sz="1600" b="1" cap="all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4,027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Excalibur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 Vegas</a:t>
                      </a:r>
                      <a:endParaRPr lang="cs-CZ" sz="1600" b="1" cap="all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4,008</a:t>
                      </a:r>
                      <a:endParaRPr lang="cs-CZ" sz="1600" b="1" cap="all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ARIA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 Vegas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4,004</a:t>
                      </a:r>
                      <a:endParaRPr lang="cs-CZ" sz="1600" b="1" cap="all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Bellagio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 Vegas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3,993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Circus</a:t>
                      </a: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600" b="1" cap="all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Circus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 Vegas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3,774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Planet Hollywood</a:t>
                      </a:r>
                      <a:endParaRPr lang="cs-CZ" sz="1600" b="1" cap="all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 Vegas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3,697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Shinagawa Prince Hotel Tokyo</a:t>
                      </a:r>
                      <a:endParaRPr lang="cs-CZ" sz="1600" b="1" cap="all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Japonsko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3,680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23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Flamingo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 Vegas</a:t>
                      </a:r>
                      <a:endParaRPr lang="cs-CZ" sz="1600" b="1" cap="all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600" b="1" cap="all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3,565</a:t>
                      </a:r>
                      <a:endParaRPr lang="cs-CZ" sz="1600" b="1" cap="all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817" marR="37817" marT="37817" marB="378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2771800" y="638132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RIVIERA LAS VEGAS – 2100 POKOJŮ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144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323528" y="332656"/>
            <a:ext cx="4608512" cy="2523709"/>
            <a:chOff x="179512" y="332656"/>
            <a:chExt cx="4608512" cy="2523709"/>
          </a:xfrm>
        </p:grpSpPr>
        <p:pic>
          <p:nvPicPr>
            <p:cNvPr id="4098" name="Picture 2" descr="http://q-ec.bstatic.com/images/hotel/840x460/208/2087908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32656"/>
              <a:ext cx="4608512" cy="2523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179512" y="332656"/>
              <a:ext cx="45367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cap="all" dirty="0">
                  <a:solidFill>
                    <a:schemeClr val="bg1"/>
                  </a:solidFill>
                </a:rPr>
                <a:t>Genting Highlands - First World Hotel</a:t>
              </a:r>
              <a:endParaRPr lang="cs-CZ" b="1" cap="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5436096" y="332656"/>
            <a:ext cx="2993854" cy="2520280"/>
            <a:chOff x="5436096" y="332656"/>
            <a:chExt cx="2993854" cy="2520280"/>
          </a:xfrm>
        </p:grpSpPr>
        <p:pic>
          <p:nvPicPr>
            <p:cNvPr id="4100" name="Picture 4" descr="http://top10hm.net/wp-content/uploads/2010/12/Izmailovo-Hote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332656"/>
              <a:ext cx="2993854" cy="25202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6876256" y="33265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b="1" cap="all" dirty="0" err="1" smtClean="0"/>
                <a:t>Izmailovo</a:t>
              </a:r>
              <a:endParaRPr lang="cs-CZ" b="1" cap="all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251521" y="3356992"/>
            <a:ext cx="4248471" cy="3039803"/>
            <a:chOff x="251521" y="3356992"/>
            <a:chExt cx="4248471" cy="3039803"/>
          </a:xfrm>
        </p:grpSpPr>
        <p:pic>
          <p:nvPicPr>
            <p:cNvPr id="4102" name="Picture 6" descr="http://images.huffingtonpost.com/2015-04-11-1428761162-544951-TheVenetianLasVegas_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1" y="3356992"/>
              <a:ext cx="4176464" cy="3039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2267744" y="3356992"/>
              <a:ext cx="2232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FFFF00"/>
                  </a:solidFill>
                </a:rPr>
                <a:t>VENETIAN/PALAZZO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716016" y="3356992"/>
            <a:ext cx="4127004" cy="3095253"/>
            <a:chOff x="4716016" y="3356992"/>
            <a:chExt cx="4127004" cy="3095253"/>
          </a:xfrm>
        </p:grpSpPr>
        <p:pic>
          <p:nvPicPr>
            <p:cNvPr id="4104" name="Picture 8" descr="http://www.lasvegasjaunt.com/wp-content/uploads/2013/11/mgm-grand-las-vegas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3356992"/>
              <a:ext cx="4127004" cy="3095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7020272" y="3429000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MGM GRAND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6077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>
                <a:effectLst/>
              </a:rPr>
              <a:t>České hotely s </a:t>
            </a:r>
            <a:r>
              <a:rPr lang="cs-CZ" b="1" dirty="0" err="1">
                <a:effectLst/>
              </a:rPr>
              <a:t>NEJvíce</a:t>
            </a:r>
            <a:r>
              <a:rPr lang="cs-CZ" b="1" dirty="0">
                <a:effectLst/>
              </a:rPr>
              <a:t> pokoji</a:t>
            </a:r>
            <a:r>
              <a:rPr lang="cs-CZ" dirty="0">
                <a:effectLst/>
              </a:rPr>
              <a:t/>
            </a:r>
            <a:br>
              <a:rPr lang="cs-CZ" dirty="0">
                <a:effectLst/>
              </a:rPr>
            </a:b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6234825"/>
              </p:ext>
            </p:extLst>
          </p:nvPr>
        </p:nvGraphicFramePr>
        <p:xfrm>
          <a:off x="2123728" y="1556792"/>
          <a:ext cx="4752528" cy="29775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6304"/>
                <a:gridCol w="936104"/>
                <a:gridCol w="1080120"/>
              </a:tblGrid>
              <a:tr h="58026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800" b="1" cap="all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Název</a:t>
                      </a:r>
                      <a:r>
                        <a:rPr lang="cs-CZ" sz="1800" b="1" cap="all" baseline="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800" b="1" cap="all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800" b="1" cap="all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                       </a:t>
                      </a:r>
                      <a:endParaRPr lang="cs-CZ" sz="1800" b="1" cap="all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800" b="1" cap="all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město</a:t>
                      </a:r>
                      <a:endParaRPr lang="cs-CZ" sz="1800" b="1" cap="all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800" b="1" cap="all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pokojů</a:t>
                      </a:r>
                      <a:endParaRPr lang="cs-CZ" sz="1800" b="1" cap="all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800" b="1" cap="all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 Hotel</a:t>
                      </a:r>
                      <a:endParaRPr lang="cs-CZ" sz="1800" b="1" cap="all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800" b="1" cap="all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Praha</a:t>
                      </a:r>
                      <a:endParaRPr lang="cs-CZ" sz="1800" b="1" cap="all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800" b="1" cap="all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810</a:t>
                      </a:r>
                      <a:endParaRPr lang="cs-CZ" sz="1800" b="1" cap="all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800" b="1" cap="all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HOTEL HILTON PRAGUE</a:t>
                      </a:r>
                      <a:endParaRPr lang="cs-CZ" sz="1800" b="1" cap="all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800" b="1" cap="all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Praha</a:t>
                      </a:r>
                      <a:endParaRPr lang="cs-CZ" sz="1800" b="1" cap="all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800" b="1" cap="all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788</a:t>
                      </a:r>
                      <a:endParaRPr lang="cs-CZ" sz="1800" b="1" cap="all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800" b="1" cap="all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Hotel Duo</a:t>
                      </a:r>
                      <a:endParaRPr lang="cs-CZ" sz="1800" b="1" cap="all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800" b="1" cap="all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Praha</a:t>
                      </a:r>
                      <a:endParaRPr lang="cs-CZ" sz="1800" b="1" cap="all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800" b="1" cap="all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610</a:t>
                      </a:r>
                      <a:endParaRPr lang="cs-CZ" sz="1800" b="1" cap="all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800" b="1" cap="all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Clarion</a:t>
                      </a:r>
                      <a:r>
                        <a:rPr lang="cs-CZ" sz="1800" b="1" cap="all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800" b="1" cap="all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Congress</a:t>
                      </a:r>
                      <a:endParaRPr lang="cs-CZ" sz="1800" b="1" cap="all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800" b="1" cap="all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Praha</a:t>
                      </a:r>
                      <a:endParaRPr lang="cs-CZ" sz="1800" b="1" cap="all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800" b="1" cap="all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559</a:t>
                      </a:r>
                      <a:endParaRPr lang="cs-CZ" sz="1800" b="1" cap="all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800" b="1" cap="all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HOTEL CORINTHIA TOWERS</a:t>
                      </a:r>
                      <a:endParaRPr lang="cs-CZ" sz="1800" b="1" cap="all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800" b="1" cap="all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Praha</a:t>
                      </a:r>
                      <a:endParaRPr lang="cs-CZ" sz="1800" b="1" cap="all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cs-CZ" sz="1800" b="1" cap="all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539</a:t>
                      </a:r>
                      <a:endParaRPr lang="cs-CZ" sz="1800" b="1" cap="all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433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86800" cy="838200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Nejdražší hotely světa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628800"/>
            <a:ext cx="7075512" cy="3387006"/>
          </a:xfrm>
        </p:spPr>
        <p:txBody>
          <a:bodyPr>
            <a:normAutofit fontScale="92500" lnSpcReduction="20000"/>
          </a:bodyPr>
          <a:lstStyle/>
          <a:p>
            <a:pPr marL="0" indent="0">
              <a:buClr>
                <a:srgbClr val="003399"/>
              </a:buClr>
              <a:buSzPct val="100000"/>
              <a:buNone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Atlantis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Dubaj</a:t>
            </a:r>
          </a:p>
          <a:p>
            <a:pPr lvl="1">
              <a:buClr>
                <a:srgbClr val="003399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nejdražší </a:t>
            </a:r>
            <a:r>
              <a:rPr lang="cs-CZ" sz="2000" b="1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apartmán Noc za 625 000 </a:t>
            </a:r>
            <a:r>
              <a:rPr 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Kč</a:t>
            </a:r>
          </a:p>
          <a:p>
            <a:pPr marL="0" indent="0">
              <a:buClr>
                <a:srgbClr val="003399"/>
              </a:buClr>
              <a:buSzPct val="100000"/>
              <a:buNone/>
            </a:pPr>
            <a:r>
              <a:rPr lang="cs-CZ" sz="24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Burj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 Al Arab Dubaj </a:t>
            </a:r>
            <a:endParaRPr lang="cs-CZ" sz="2400" b="1" cap="all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8000" lvl="1" indent="-360000">
              <a:buClr>
                <a:srgbClr val="003399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královské apartmá 363 000 </a:t>
            </a:r>
            <a:r>
              <a:rPr lang="cs-CZ" sz="2000" b="1" cap="all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kč</a:t>
            </a:r>
            <a:endParaRPr lang="cs-CZ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003399"/>
              </a:buClr>
              <a:buSzPct val="100000"/>
              <a:buNone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Atlantis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Bahamy</a:t>
            </a:r>
          </a:p>
          <a:p>
            <a:pPr lvl="1">
              <a:buClr>
                <a:srgbClr val="003399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nejdražší </a:t>
            </a:r>
            <a:r>
              <a:rPr lang="cs-CZ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apartmán 500 000 K</a:t>
            </a:r>
            <a:r>
              <a:rPr lang="cs-CZ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cs-CZ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noc</a:t>
            </a:r>
          </a:p>
          <a:p>
            <a:pPr marL="0" indent="0">
              <a:buClr>
                <a:srgbClr val="003399"/>
              </a:buClr>
              <a:buSzPct val="100000"/>
              <a:buNone/>
            </a:pPr>
            <a:r>
              <a:rPr lang="cs-CZ" sz="24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Emirates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Palace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Abú </a:t>
            </a:r>
            <a:r>
              <a:rPr lang="cs-CZ" sz="24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Dhabi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sz="24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8000" lvl="1" indent="-342900">
              <a:buClr>
                <a:srgbClr val="003399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Nejdražší pokoj 285 000 </a:t>
            </a:r>
            <a:r>
              <a:rPr lang="cs-CZ" sz="2000" b="1" cap="all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kč</a:t>
            </a:r>
            <a:endParaRPr lang="cs-CZ" sz="2000" b="1" cap="all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003399"/>
              </a:buClr>
              <a:buSzPct val="100000"/>
              <a:buNone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Wilson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Ženeva </a:t>
            </a:r>
          </a:p>
          <a:p>
            <a:pPr marL="828000" lvl="1">
              <a:buClr>
                <a:srgbClr val="003399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královské </a:t>
            </a:r>
            <a:r>
              <a:rPr lang="cs-CZ" sz="2000" b="1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podkrovní apartmá </a:t>
            </a:r>
            <a:r>
              <a:rPr lang="cs-CZ" sz="20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590 </a:t>
            </a:r>
            <a:r>
              <a:rPr lang="cs-CZ" sz="2000" b="1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000 </a:t>
            </a:r>
            <a:r>
              <a:rPr lang="cs-CZ" sz="2000" b="1" cap="all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endParaRPr lang="cs-CZ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75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LÁZEŇSKÉ MÍSTO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1700808"/>
            <a:ext cx="7867600" cy="3026966"/>
          </a:xfrm>
        </p:spPr>
        <p:txBody>
          <a:bodyPr>
            <a:normAutofit/>
          </a:bodyPr>
          <a:lstStyle/>
          <a:p>
            <a:pPr>
              <a:buClr>
                <a:srgbClr val="003399"/>
              </a:buClr>
              <a:buFont typeface="Wingdings" panose="05000000000000000000" pitchFamily="2" charset="2"/>
              <a:buChar char="q"/>
            </a:pPr>
            <a:r>
              <a:rPr lang="cs-CZ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Místo, kde jsou nebo mají být zřízeny přírodní léčebné </a:t>
            </a:r>
            <a:r>
              <a:rPr lang="cs-CZ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lázně</a:t>
            </a:r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q"/>
            </a:pPr>
            <a:r>
              <a:rPr lang="cs-CZ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Vyhlašuje V</a:t>
            </a:r>
            <a:r>
              <a:rPr lang="cs-CZ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láda </a:t>
            </a:r>
            <a:r>
              <a:rPr lang="cs-CZ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na návrh </a:t>
            </a:r>
            <a:r>
              <a:rPr lang="cs-CZ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ministra zdravotnictví</a:t>
            </a:r>
          </a:p>
          <a:p>
            <a:pPr>
              <a:buClr>
                <a:srgbClr val="003399"/>
              </a:buClr>
              <a:buFont typeface="Wingdings" panose="05000000000000000000" pitchFamily="2" charset="2"/>
              <a:buChar char="q"/>
            </a:pPr>
            <a:r>
              <a:rPr lang="cs-CZ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lázeňské </a:t>
            </a:r>
            <a:r>
              <a:rPr lang="cs-CZ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statuty (VYMEZENÍ území</a:t>
            </a:r>
            <a:r>
              <a:rPr lang="cs-CZ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, potřebná ochranná </a:t>
            </a:r>
            <a:r>
              <a:rPr lang="cs-CZ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opatření)</a:t>
            </a:r>
            <a:endParaRPr lang="cs-CZ" sz="28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8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611560" y="548680"/>
            <a:ext cx="3646055" cy="2736304"/>
            <a:chOff x="611560" y="548680"/>
            <a:chExt cx="3646055" cy="273630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548680"/>
              <a:ext cx="3646055" cy="2736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827584" y="2780928"/>
              <a:ext cx="19543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Atlantis (Dubaj) </a:t>
              </a:r>
              <a:endParaRPr 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5364088" y="404664"/>
            <a:ext cx="2454214" cy="3096344"/>
            <a:chOff x="5364088" y="404664"/>
            <a:chExt cx="2454214" cy="3096344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404664"/>
              <a:ext cx="2399773" cy="3096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bdélník 2"/>
            <p:cNvSpPr/>
            <p:nvPr/>
          </p:nvSpPr>
          <p:spPr>
            <a:xfrm>
              <a:off x="6444208" y="476672"/>
              <a:ext cx="13740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err="1">
                  <a:solidFill>
                    <a:schemeClr val="bg1"/>
                  </a:solidFill>
                </a:rPr>
                <a:t>Burj</a:t>
              </a:r>
              <a:r>
                <a:rPr lang="cs-CZ" b="1" dirty="0">
                  <a:solidFill>
                    <a:schemeClr val="bg1"/>
                  </a:solidFill>
                </a:rPr>
                <a:t> Al </a:t>
              </a:r>
              <a:r>
                <a:rPr lang="cs-CZ" b="1" dirty="0" smtClean="0">
                  <a:solidFill>
                    <a:schemeClr val="bg1"/>
                  </a:solidFill>
                </a:rPr>
                <a:t>Arab </a:t>
              </a:r>
            </a:p>
            <a:p>
              <a:r>
                <a:rPr lang="cs-CZ" b="1" dirty="0" smtClean="0">
                  <a:solidFill>
                    <a:schemeClr val="bg1"/>
                  </a:solidFill>
                </a:rPr>
                <a:t>(Dubaj)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611560" y="3789040"/>
            <a:ext cx="3672409" cy="2457662"/>
            <a:chOff x="611560" y="3789040"/>
            <a:chExt cx="3672409" cy="2457662"/>
          </a:xfrm>
        </p:grpSpPr>
        <p:pic>
          <p:nvPicPr>
            <p:cNvPr id="3077" name="Picture 5" descr="http://i.idnes.cz/08/121/org/TOM278b1a_atlantis_bahamy_prf_0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3789040"/>
              <a:ext cx="3672409" cy="2457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bdélník 3"/>
            <p:cNvSpPr/>
            <p:nvPr/>
          </p:nvSpPr>
          <p:spPr>
            <a:xfrm>
              <a:off x="683568" y="5877272"/>
              <a:ext cx="18855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rgbClr val="FFFF00"/>
                  </a:solidFill>
                </a:rPr>
                <a:t>Atlantis </a:t>
              </a:r>
              <a:r>
                <a:rPr lang="cs-CZ" b="1" dirty="0" smtClean="0">
                  <a:solidFill>
                    <a:srgbClr val="FFFF00"/>
                  </a:solidFill>
                </a:rPr>
                <a:t>(Bahamy)</a:t>
              </a:r>
              <a:endParaRPr lang="cs-CZ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716016" y="3789040"/>
            <a:ext cx="3779987" cy="2471986"/>
            <a:chOff x="4716016" y="3789040"/>
            <a:chExt cx="3779987" cy="2471986"/>
          </a:xfrm>
        </p:grpSpPr>
        <p:pic>
          <p:nvPicPr>
            <p:cNvPr id="3079" name="Picture 7" descr="http://i.idnes.cz/08/121/org/TOM278b23_emirates_palace_prf_0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789040"/>
              <a:ext cx="3707979" cy="2471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bdélník 4"/>
            <p:cNvSpPr/>
            <p:nvPr/>
          </p:nvSpPr>
          <p:spPr>
            <a:xfrm>
              <a:off x="4716016" y="5877272"/>
              <a:ext cx="352839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 err="1">
                  <a:solidFill>
                    <a:schemeClr val="bg1"/>
                  </a:solidFill>
                </a:rPr>
                <a:t>Emirates</a:t>
              </a:r>
              <a:r>
                <a:rPr lang="cs-CZ" b="1" dirty="0">
                  <a:solidFill>
                    <a:schemeClr val="bg1"/>
                  </a:solidFill>
                </a:rPr>
                <a:t> </a:t>
              </a:r>
              <a:r>
                <a:rPr lang="cs-CZ" b="1" dirty="0" err="1" smtClean="0">
                  <a:solidFill>
                    <a:schemeClr val="bg1"/>
                  </a:solidFill>
                </a:rPr>
                <a:t>Palace</a:t>
              </a:r>
              <a:r>
                <a:rPr lang="cs-CZ" b="1" dirty="0" smtClean="0">
                  <a:solidFill>
                    <a:schemeClr val="bg1"/>
                  </a:solidFill>
                </a:rPr>
                <a:t> (</a:t>
              </a:r>
              <a:r>
                <a:rPr lang="cs-CZ" b="1" dirty="0" err="1" smtClean="0">
                  <a:solidFill>
                    <a:schemeClr val="bg1"/>
                  </a:solidFill>
                </a:rPr>
                <a:t>Abu</a:t>
              </a:r>
              <a:r>
                <a:rPr lang="cs-CZ" b="1" dirty="0" smtClean="0">
                  <a:solidFill>
                    <a:schemeClr val="bg1"/>
                  </a:solidFill>
                </a:rPr>
                <a:t> </a:t>
              </a:r>
              <a:r>
                <a:rPr lang="cs-CZ" b="1" dirty="0" err="1" smtClean="0">
                  <a:solidFill>
                    <a:schemeClr val="bg1"/>
                  </a:solidFill>
                </a:rPr>
                <a:t>Dabi</a:t>
              </a:r>
              <a:r>
                <a:rPr lang="cs-CZ" b="1" dirty="0" smtClean="0">
                  <a:solidFill>
                    <a:schemeClr val="bg1"/>
                  </a:solidFill>
                </a:rPr>
                <a:t>)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273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323528" y="188640"/>
            <a:ext cx="4104456" cy="3382635"/>
            <a:chOff x="323528" y="188640"/>
            <a:chExt cx="4104456" cy="3382635"/>
          </a:xfrm>
        </p:grpSpPr>
        <p:pic>
          <p:nvPicPr>
            <p:cNvPr id="5122" name="Picture 2" descr="http://hotelsandstyle.com/wp-content/gallery/hongkong-the-ritz-carlton/hongkong-the-ritz-carlton-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88640"/>
              <a:ext cx="4104456" cy="27353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611560" y="2924944"/>
              <a:ext cx="331533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cs-CZ" b="1" cap="all" dirty="0" err="1"/>
                <a:t>The</a:t>
              </a:r>
              <a:r>
                <a:rPr lang="cs-CZ" b="1" cap="all" dirty="0"/>
                <a:t> </a:t>
              </a:r>
              <a:r>
                <a:rPr lang="cs-CZ" b="1" cap="all" dirty="0" err="1"/>
                <a:t>Ritz-Carlton</a:t>
              </a:r>
              <a:r>
                <a:rPr lang="cs-CZ" b="1" cap="all" dirty="0"/>
                <a:t> </a:t>
              </a:r>
              <a:r>
                <a:rPr lang="cs-CZ" b="1" cap="all" dirty="0" err="1"/>
                <a:t>Hong</a:t>
              </a:r>
              <a:r>
                <a:rPr lang="cs-CZ" b="1" cap="all" dirty="0"/>
                <a:t> </a:t>
              </a:r>
              <a:r>
                <a:rPr lang="cs-CZ" b="1" cap="all" dirty="0" smtClean="0"/>
                <a:t>Kong</a:t>
              </a:r>
            </a:p>
            <a:p>
              <a:pPr algn="ctr"/>
              <a:r>
                <a:rPr lang="cs-CZ" b="1" cap="all" dirty="0" smtClean="0"/>
                <a:t>NEJVYŠŠÍ HOTEL – 490 </a:t>
              </a:r>
              <a:r>
                <a:rPr lang="cs-CZ" b="1" dirty="0" smtClean="0"/>
                <a:t>m</a:t>
              </a:r>
              <a:endParaRPr lang="cs-CZ" cap="all" dirty="0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4572000" y="188640"/>
            <a:ext cx="4392488" cy="3382635"/>
            <a:chOff x="4572000" y="188640"/>
            <a:chExt cx="4392488" cy="3382635"/>
          </a:xfrm>
        </p:grpSpPr>
        <p:pic>
          <p:nvPicPr>
            <p:cNvPr id="5126" name="Picture 6" descr="http://images.pacarama.com/hotel-15092/cpd/ariau-amazon-towers-1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88640"/>
              <a:ext cx="4176464" cy="275468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bdélník 2"/>
            <p:cNvSpPr/>
            <p:nvPr/>
          </p:nvSpPr>
          <p:spPr>
            <a:xfrm>
              <a:off x="4572000" y="2924944"/>
              <a:ext cx="439248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b="1" cap="all" dirty="0" err="1"/>
                <a:t>Ariau</a:t>
              </a:r>
              <a:r>
                <a:rPr lang="cs-CZ" b="1" cap="all" dirty="0"/>
                <a:t> Amazon </a:t>
              </a:r>
              <a:r>
                <a:rPr lang="cs-CZ" b="1" cap="all" dirty="0" err="1"/>
                <a:t>Towers</a:t>
              </a:r>
              <a:r>
                <a:rPr lang="cs-CZ" b="1" cap="all" dirty="0"/>
                <a:t> – </a:t>
              </a:r>
              <a:r>
                <a:rPr lang="cs-CZ" b="1" cap="all" dirty="0" smtClean="0"/>
                <a:t>Brazílie</a:t>
              </a:r>
            </a:p>
            <a:p>
              <a:pPr algn="ctr"/>
              <a:r>
                <a:rPr lang="cs-CZ" b="1" cap="all" dirty="0" smtClean="0"/>
                <a:t>Největší resort v  korunách stromů</a:t>
              </a:r>
              <a:endParaRPr lang="cs-CZ" b="1" cap="all" dirty="0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467544" y="3717032"/>
            <a:ext cx="8117975" cy="2961620"/>
            <a:chOff x="467544" y="3717032"/>
            <a:chExt cx="8117975" cy="2961620"/>
          </a:xfrm>
        </p:grpSpPr>
        <p:pic>
          <p:nvPicPr>
            <p:cNvPr id="5128" name="Picture 8" descr="http://img.blesk.cz/img/1/full/684534-img-hotel-nejmensi-hotel-na-svete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717032"/>
              <a:ext cx="3781008" cy="2516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bdélník 3"/>
            <p:cNvSpPr/>
            <p:nvPr/>
          </p:nvSpPr>
          <p:spPr>
            <a:xfrm>
              <a:off x="1115616" y="6309320"/>
              <a:ext cx="6839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cap="all" dirty="0"/>
                <a:t>'</a:t>
              </a:r>
              <a:r>
                <a:rPr lang="cs-CZ" b="1" cap="all" dirty="0" err="1"/>
                <a:t>Eh'haeusl</a:t>
              </a:r>
              <a:r>
                <a:rPr lang="cs-CZ" b="1" cap="all" dirty="0"/>
                <a:t>' v </a:t>
              </a:r>
              <a:r>
                <a:rPr lang="cs-CZ" b="1" cap="all" dirty="0" err="1" smtClean="0"/>
                <a:t>Ambergu</a:t>
              </a:r>
              <a:r>
                <a:rPr lang="cs-CZ" b="1" cap="all" dirty="0" smtClean="0"/>
                <a:t> – nejmenší hotely – </a:t>
              </a:r>
              <a:r>
                <a:rPr lang="cs-CZ" b="1" cap="all" dirty="0" err="1" smtClean="0"/>
                <a:t>central</a:t>
              </a:r>
              <a:r>
                <a:rPr lang="cs-CZ" b="1" cap="all" dirty="0" smtClean="0"/>
                <a:t> v </a:t>
              </a:r>
              <a:r>
                <a:rPr lang="cs-CZ" b="1" cap="all" dirty="0" err="1" smtClean="0"/>
                <a:t>kodani</a:t>
              </a:r>
              <a:endParaRPr lang="cs-CZ" b="1" cap="all" dirty="0"/>
            </a:p>
          </p:txBody>
        </p:sp>
        <p:pic>
          <p:nvPicPr>
            <p:cNvPr id="5130" name="Picture 10" descr="http://i.idnes.cz/15/121/cl6/WEB5fa3c9_profimedia_0259794836.jpg">
              <a:hlinkClick r:id="rId7"/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37"/>
            <a:stretch/>
          </p:blipFill>
          <p:spPr bwMode="auto">
            <a:xfrm>
              <a:off x="4788024" y="3717032"/>
              <a:ext cx="3797495" cy="252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424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cs-CZ" sz="40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STRAVOVACÍ SLUŽBY</a:t>
            </a:r>
            <a:endParaRPr lang="cs-CZ" sz="40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1412776"/>
            <a:ext cx="7867600" cy="4525963"/>
          </a:xfrm>
        </p:spPr>
        <p:txBody>
          <a:bodyPr/>
          <a:lstStyle/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BĚHEM PŘEPRAVY</a:t>
            </a:r>
          </a:p>
          <a:p>
            <a:pPr lvl="2"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DOPRAVNÍM PROSTŘEDU</a:t>
            </a:r>
          </a:p>
          <a:p>
            <a:pPr lvl="2"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ZAŘÍZENÍCH U SILNIČNÍCH KOMUNIKACÍ</a:t>
            </a:r>
          </a:p>
          <a:p>
            <a:pPr lvl="3">
              <a:buClr>
                <a:srgbClr val="C00000"/>
              </a:buClr>
              <a:buSzPct val="100000"/>
              <a:buFont typeface="Wingdings" panose="05000000000000000000" pitchFamily="2" charset="2"/>
              <a:buChar char="«"/>
            </a:pPr>
            <a:r>
              <a:rPr lang="cs-CZ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MOTORESTY, BUFETY, KIOSKY</a:t>
            </a: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BĚHEM POBYTU</a:t>
            </a:r>
          </a:p>
          <a:p>
            <a:pPr lvl="2"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HOSTINSKÝCH ZAŘÍZENÍCH</a:t>
            </a:r>
          </a:p>
          <a:p>
            <a:pPr lvl="3">
              <a:buClr>
                <a:srgbClr val="C00000"/>
              </a:buClr>
              <a:buSzPct val="100000"/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POUZE SNÍDANĚ</a:t>
            </a:r>
          </a:p>
          <a:p>
            <a:pPr lvl="3">
              <a:buClr>
                <a:srgbClr val="C00000"/>
              </a:buClr>
              <a:buSzPct val="100000"/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POLOPENZE</a:t>
            </a:r>
          </a:p>
          <a:p>
            <a:pPr lvl="3">
              <a:buClr>
                <a:srgbClr val="C00000"/>
              </a:buClr>
              <a:buSzPct val="100000"/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PLNÁ PENZE</a:t>
            </a:r>
          </a:p>
          <a:p>
            <a:pPr lvl="3">
              <a:buClr>
                <a:srgbClr val="C00000"/>
              </a:buClr>
              <a:buSzPct val="100000"/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 INCLUSIVE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34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KATEGORIZACE STŘEDISEK RESTAURAČNÍHO STRAVOVÁNÍ</a:t>
            </a:r>
            <a:endParaRPr lang="cs-CZ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1268760"/>
            <a:ext cx="7560840" cy="4525963"/>
          </a:xfrm>
        </p:spPr>
        <p:txBody>
          <a:bodyPr>
            <a:normAutofit/>
          </a:bodyPr>
          <a:lstStyle/>
          <a:p>
            <a:pPr>
              <a:buClr>
                <a:srgbClr val="003399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RESTAURACE</a:t>
            </a:r>
          </a:p>
          <a:p>
            <a:pPr lvl="1">
              <a:buClr>
                <a:srgbClr val="003399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RESTAURACE S OBSLUHOU</a:t>
            </a:r>
          </a:p>
          <a:p>
            <a:pPr lvl="1">
              <a:buClr>
                <a:srgbClr val="003399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SAMOOBSLUŽNÉ JÍDELNY A RYCHLÁ OBČERSTVENÍ</a:t>
            </a:r>
          </a:p>
          <a:p>
            <a:pPr lvl="1">
              <a:buClr>
                <a:srgbClr val="003399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ŽELEZNIČNÍ JÍDELNÍ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BUFETOVÉ VOZY (WR A BR)</a:t>
            </a:r>
          </a:p>
          <a:p>
            <a:pPr>
              <a:buClr>
                <a:srgbClr val="003399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BARY</a:t>
            </a:r>
          </a:p>
          <a:p>
            <a:pPr lvl="1">
              <a:buClr>
                <a:srgbClr val="003399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BARY A NOČNÍ KLUBY</a:t>
            </a:r>
          </a:p>
          <a:p>
            <a:pPr lvl="1">
              <a:buClr>
                <a:srgbClr val="003399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PIVNICE</a:t>
            </a:r>
          </a:p>
          <a:p>
            <a:pPr lvl="1">
              <a:buClr>
                <a:srgbClr val="003399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VINÁRNY</a:t>
            </a:r>
          </a:p>
          <a:p>
            <a:pPr lvl="1">
              <a:buClr>
                <a:srgbClr val="003399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KAVÁRNY A ESPRESSA</a:t>
            </a:r>
          </a:p>
          <a:p>
            <a:pPr>
              <a:buClr>
                <a:srgbClr val="003399"/>
              </a:buClr>
              <a:buSzPct val="100000"/>
              <a:buFont typeface="Arial" panose="020B0604020202020204" pitchFamily="34" charset="0"/>
              <a:buChar char="•"/>
            </a:pP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83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</p:spPr>
        <p:txBody>
          <a:bodyPr/>
          <a:lstStyle/>
          <a:p>
            <a:pPr algn="ctr"/>
            <a:r>
              <a:rPr lang="cs-CZ" b="1" cap="none" dirty="0" smtClean="0">
                <a:ln w="1905"/>
                <a:solidFill>
                  <a:srgbClr val="33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PROVOZOVÁNÍ A HYGIENA</a:t>
            </a:r>
            <a:endParaRPr lang="cs-CZ" b="1" cap="none" dirty="0">
              <a:ln w="1905"/>
              <a:solidFill>
                <a:srgbClr val="3399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107086"/>
          </a:xfrm>
        </p:spPr>
        <p:txBody>
          <a:bodyPr>
            <a:normAutofit/>
          </a:bodyPr>
          <a:lstStyle/>
          <a:p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Obsahová náplň živnosti hostinská činnost je stanovena nařízením vlády č. 469/2000 Sb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Živnost hostinská činnost je zařazena do řemeslných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živností</a:t>
            </a:r>
          </a:p>
          <a:p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 Odborná způsobilost pro uvedenou živnost je stanovena v § 21 a 22 živnostenského zákona. </a:t>
            </a:r>
            <a:endParaRPr lang="cs-CZ" sz="24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u="sng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zásady provozní hygieny</a:t>
            </a:r>
            <a:r>
              <a:rPr lang="cs-CZ" sz="2400" b="1" cap="al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 GASTRONOMII,  RESTAURACI,  KAVÁRNĚ, STÁNKOVÉM PRODEJI ATD. – VLÁDNÍ NAŘÍZENÍ A NORMY </a:t>
            </a:r>
            <a:endParaRPr lang="cs-CZ" sz="2400" b="1" cap="al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6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88988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600" b="1" dirty="0" smtClean="0"/>
              <a:t>LOGISTIKA STRAVOVÁNÍ</a:t>
            </a:r>
            <a:r>
              <a:rPr lang="cs-CZ" altLang="cs-CZ" dirty="0" smtClean="0"/>
              <a:t> </a:t>
            </a:r>
          </a:p>
        </p:txBody>
      </p:sp>
      <p:grpSp>
        <p:nvGrpSpPr>
          <p:cNvPr id="15389" name="Group 29"/>
          <p:cNvGrpSpPr>
            <a:grpSpLocks/>
          </p:cNvGrpSpPr>
          <p:nvPr/>
        </p:nvGrpSpPr>
        <p:grpSpPr bwMode="auto">
          <a:xfrm>
            <a:off x="404813" y="1719263"/>
            <a:ext cx="8321675" cy="1762125"/>
            <a:chOff x="238" y="1903"/>
            <a:chExt cx="5242" cy="1110"/>
          </a:xfrm>
        </p:grpSpPr>
        <p:grpSp>
          <p:nvGrpSpPr>
            <p:cNvPr id="13335" name="Group 5"/>
            <p:cNvGrpSpPr>
              <a:grpSpLocks/>
            </p:cNvGrpSpPr>
            <p:nvPr/>
          </p:nvGrpSpPr>
          <p:grpSpPr bwMode="auto">
            <a:xfrm>
              <a:off x="238" y="1903"/>
              <a:ext cx="5242" cy="580"/>
              <a:chOff x="2420" y="8391"/>
              <a:chExt cx="8130" cy="780"/>
            </a:xfrm>
          </p:grpSpPr>
          <p:grpSp>
            <p:nvGrpSpPr>
              <p:cNvPr id="13339" name="Group 6"/>
              <p:cNvGrpSpPr>
                <a:grpSpLocks/>
              </p:cNvGrpSpPr>
              <p:nvPr/>
            </p:nvGrpSpPr>
            <p:grpSpPr bwMode="auto">
              <a:xfrm>
                <a:off x="2420" y="8391"/>
                <a:ext cx="6840" cy="780"/>
                <a:chOff x="1470" y="2460"/>
                <a:chExt cx="6840" cy="780"/>
              </a:xfrm>
            </p:grpSpPr>
            <p:grpSp>
              <p:nvGrpSpPr>
                <p:cNvPr id="13343" name="Group 7"/>
                <p:cNvGrpSpPr>
                  <a:grpSpLocks/>
                </p:cNvGrpSpPr>
                <p:nvPr/>
              </p:nvGrpSpPr>
              <p:grpSpPr bwMode="auto">
                <a:xfrm>
                  <a:off x="1470" y="2490"/>
                  <a:ext cx="1575" cy="750"/>
                  <a:chOff x="1425" y="2490"/>
                  <a:chExt cx="1620" cy="750"/>
                </a:xfrm>
              </p:grpSpPr>
              <p:sp>
                <p:nvSpPr>
                  <p:cNvPr id="13356" name="AutoShape 8"/>
                  <p:cNvSpPr>
                    <a:spLocks noChangeArrowheads="1"/>
                  </p:cNvSpPr>
                  <p:nvPr/>
                </p:nvSpPr>
                <p:spPr bwMode="auto">
                  <a:xfrm>
                    <a:off x="1425" y="2490"/>
                    <a:ext cx="1620" cy="750"/>
                  </a:xfrm>
                  <a:prstGeom prst="homePlate">
                    <a:avLst>
                      <a:gd name="adj" fmla="val 54000"/>
                    </a:avLst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cs-CZ" altLang="cs-CZ"/>
                  </a:p>
                </p:txBody>
              </p:sp>
              <p:sp>
                <p:nvSpPr>
                  <p:cNvPr id="13357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30" y="2625"/>
                    <a:ext cx="1200" cy="435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90000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ts val="600"/>
                      </a:spcBef>
                    </a:pPr>
                    <a:r>
                      <a:rPr lang="cs-CZ" altLang="cs-CZ" b="1" dirty="0">
                        <a:solidFill>
                          <a:srgbClr val="000000"/>
                        </a:solidFill>
                        <a:latin typeface="Arial Narrow" pitchFamily="34" charset="0"/>
                      </a:rPr>
                      <a:t>marketing</a:t>
                    </a:r>
                    <a:endParaRPr lang="cs-CZ" altLang="cs-CZ" b="1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3344" name="Group 10"/>
                <p:cNvGrpSpPr>
                  <a:grpSpLocks/>
                </p:cNvGrpSpPr>
                <p:nvPr/>
              </p:nvGrpSpPr>
              <p:grpSpPr bwMode="auto">
                <a:xfrm>
                  <a:off x="2835" y="2475"/>
                  <a:ext cx="1515" cy="765"/>
                  <a:chOff x="2835" y="2475"/>
                  <a:chExt cx="1515" cy="765"/>
                </a:xfrm>
              </p:grpSpPr>
              <p:sp>
                <p:nvSpPr>
                  <p:cNvPr id="13354" name="AutoShape 11"/>
                  <p:cNvSpPr>
                    <a:spLocks noChangeArrowheads="1"/>
                  </p:cNvSpPr>
                  <p:nvPr/>
                </p:nvSpPr>
                <p:spPr bwMode="auto">
                  <a:xfrm>
                    <a:off x="2835" y="2475"/>
                    <a:ext cx="1515" cy="765"/>
                  </a:xfrm>
                  <a:prstGeom prst="chevron">
                    <a:avLst>
                      <a:gd name="adj" fmla="val 49510"/>
                    </a:avLst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cs-CZ" altLang="cs-CZ"/>
                  </a:p>
                </p:txBody>
              </p:sp>
              <p:sp>
                <p:nvSpPr>
                  <p:cNvPr id="13355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20" y="2580"/>
                    <a:ext cx="1170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DDDDDD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9pPr>
                  </a:lstStyle>
                  <a:p>
                    <a:pPr algn="ctr" eaLnBrk="1" hangingPunct="1"/>
                    <a:r>
                      <a:rPr lang="cs-CZ" altLang="cs-CZ" b="1">
                        <a:solidFill>
                          <a:srgbClr val="000000"/>
                        </a:solidFill>
                        <a:latin typeface="Arial Narrow" pitchFamily="34" charset="0"/>
                      </a:rPr>
                      <a:t>nákup a doprava</a:t>
                    </a:r>
                    <a:endParaRPr lang="cs-CZ" altLang="cs-CZ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3345" name="Group 13"/>
                <p:cNvGrpSpPr>
                  <a:grpSpLocks/>
                </p:cNvGrpSpPr>
                <p:nvPr/>
              </p:nvGrpSpPr>
              <p:grpSpPr bwMode="auto">
                <a:xfrm>
                  <a:off x="4155" y="2460"/>
                  <a:ext cx="1515" cy="765"/>
                  <a:chOff x="2835" y="2475"/>
                  <a:chExt cx="1515" cy="765"/>
                </a:xfrm>
              </p:grpSpPr>
              <p:sp>
                <p:nvSpPr>
                  <p:cNvPr id="13352" name="AutoShape 14"/>
                  <p:cNvSpPr>
                    <a:spLocks noChangeArrowheads="1"/>
                  </p:cNvSpPr>
                  <p:nvPr/>
                </p:nvSpPr>
                <p:spPr bwMode="auto">
                  <a:xfrm>
                    <a:off x="2835" y="2475"/>
                    <a:ext cx="1515" cy="765"/>
                  </a:xfrm>
                  <a:prstGeom prst="chevron">
                    <a:avLst>
                      <a:gd name="adj" fmla="val 49510"/>
                    </a:avLst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cs-CZ" altLang="cs-CZ"/>
                  </a:p>
                </p:txBody>
              </p:sp>
              <p:sp>
                <p:nvSpPr>
                  <p:cNvPr id="13353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20" y="2580"/>
                    <a:ext cx="1170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DDDDDD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144000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ts val="600"/>
                      </a:spcBef>
                    </a:pPr>
                    <a:r>
                      <a:rPr lang="cs-CZ" altLang="cs-CZ" b="1">
                        <a:solidFill>
                          <a:srgbClr val="000000"/>
                        </a:solidFill>
                        <a:latin typeface="Arial Narrow" pitchFamily="34" charset="0"/>
                      </a:rPr>
                      <a:t>  skladování</a:t>
                    </a:r>
                    <a:endParaRPr lang="cs-CZ" altLang="cs-CZ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3346" name="Group 16"/>
                <p:cNvGrpSpPr>
                  <a:grpSpLocks/>
                </p:cNvGrpSpPr>
                <p:nvPr/>
              </p:nvGrpSpPr>
              <p:grpSpPr bwMode="auto">
                <a:xfrm>
                  <a:off x="5475" y="2460"/>
                  <a:ext cx="1515" cy="765"/>
                  <a:chOff x="2835" y="2475"/>
                  <a:chExt cx="1515" cy="765"/>
                </a:xfrm>
              </p:grpSpPr>
              <p:sp>
                <p:nvSpPr>
                  <p:cNvPr id="13350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5" y="2475"/>
                    <a:ext cx="1515" cy="765"/>
                  </a:xfrm>
                  <a:prstGeom prst="chevron">
                    <a:avLst>
                      <a:gd name="adj" fmla="val 49510"/>
                    </a:avLst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cs-CZ" altLang="cs-CZ"/>
                  </a:p>
                </p:txBody>
              </p:sp>
              <p:sp>
                <p:nvSpPr>
                  <p:cNvPr id="13351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20" y="2580"/>
                    <a:ext cx="1170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DDDDDD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36000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cs-CZ" altLang="cs-CZ" sz="1000" b="1">
                        <a:latin typeface="Arial Narrow" pitchFamily="34" charset="0"/>
                      </a:rPr>
                      <a:t> </a:t>
                    </a:r>
                    <a:r>
                      <a:rPr lang="cs-CZ" altLang="cs-CZ" b="1">
                        <a:solidFill>
                          <a:srgbClr val="000000"/>
                        </a:solidFill>
                        <a:latin typeface="Arial Narrow" pitchFamily="34" charset="0"/>
                      </a:rPr>
                      <a:t>výroba jídel </a:t>
                    </a:r>
                  </a:p>
                  <a:p>
                    <a:pPr algn="ctr" eaLnBrk="1" hangingPunct="1"/>
                    <a:r>
                      <a:rPr lang="cs-CZ" altLang="cs-CZ" b="1">
                        <a:solidFill>
                          <a:srgbClr val="000000"/>
                        </a:solidFill>
                        <a:latin typeface="Arial Narrow" pitchFamily="34" charset="0"/>
                      </a:rPr>
                      <a:t> a nápojů</a:t>
                    </a:r>
                    <a:endParaRPr lang="cs-CZ" altLang="cs-CZ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3347" name="Group 19"/>
                <p:cNvGrpSpPr>
                  <a:grpSpLocks/>
                </p:cNvGrpSpPr>
                <p:nvPr/>
              </p:nvGrpSpPr>
              <p:grpSpPr bwMode="auto">
                <a:xfrm>
                  <a:off x="6795" y="2460"/>
                  <a:ext cx="1515" cy="765"/>
                  <a:chOff x="2835" y="2475"/>
                  <a:chExt cx="1515" cy="765"/>
                </a:xfrm>
              </p:grpSpPr>
              <p:sp>
                <p:nvSpPr>
                  <p:cNvPr id="13348" name="AutoShap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5" y="2475"/>
                    <a:ext cx="1515" cy="765"/>
                  </a:xfrm>
                  <a:prstGeom prst="chevron">
                    <a:avLst>
                      <a:gd name="adj" fmla="val 49510"/>
                    </a:avLst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cs-CZ" altLang="cs-CZ"/>
                  </a:p>
                </p:txBody>
              </p:sp>
              <p:sp>
                <p:nvSpPr>
                  <p:cNvPr id="13349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20" y="2580"/>
                    <a:ext cx="1170" cy="5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DDDDDD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36000" rIns="0" bIns="0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cs-CZ" altLang="cs-CZ" sz="1000" b="1">
                        <a:latin typeface="Arial Narrow" pitchFamily="34" charset="0"/>
                      </a:rPr>
                      <a:t>  </a:t>
                    </a:r>
                    <a:r>
                      <a:rPr lang="cs-CZ" altLang="cs-CZ" b="1">
                        <a:solidFill>
                          <a:srgbClr val="000000"/>
                        </a:solidFill>
                        <a:latin typeface="Arial Narrow" pitchFamily="34" charset="0"/>
                      </a:rPr>
                      <a:t>expedice a  </a:t>
                    </a:r>
                  </a:p>
                  <a:p>
                    <a:pPr eaLnBrk="1" hangingPunct="1"/>
                    <a:r>
                      <a:rPr lang="cs-CZ" altLang="cs-CZ" b="1">
                        <a:solidFill>
                          <a:srgbClr val="000000"/>
                        </a:solidFill>
                        <a:latin typeface="Arial Narrow" pitchFamily="34" charset="0"/>
                      </a:rPr>
                      <a:t>  distribuce</a:t>
                    </a:r>
                    <a:endParaRPr lang="cs-CZ" altLang="cs-CZ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13340" name="Group 22"/>
              <p:cNvGrpSpPr>
                <a:grpSpLocks/>
              </p:cNvGrpSpPr>
              <p:nvPr/>
            </p:nvGrpSpPr>
            <p:grpSpPr bwMode="auto">
              <a:xfrm>
                <a:off x="9035" y="8391"/>
                <a:ext cx="1515" cy="765"/>
                <a:chOff x="2835" y="2475"/>
                <a:chExt cx="1515" cy="765"/>
              </a:xfrm>
            </p:grpSpPr>
            <p:sp>
              <p:nvSpPr>
                <p:cNvPr id="13341" name="AutoShape 23"/>
                <p:cNvSpPr>
                  <a:spLocks noChangeArrowheads="1"/>
                </p:cNvSpPr>
                <p:nvPr/>
              </p:nvSpPr>
              <p:spPr bwMode="auto">
                <a:xfrm>
                  <a:off x="2835" y="2475"/>
                  <a:ext cx="1515" cy="765"/>
                </a:xfrm>
                <a:prstGeom prst="chevron">
                  <a:avLst>
                    <a:gd name="adj" fmla="val 49510"/>
                  </a:avLst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3342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120" y="2580"/>
                  <a:ext cx="1170" cy="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DDDDDD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36000" rIns="0" bIns="0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cs-CZ" altLang="cs-CZ" b="1">
                      <a:solidFill>
                        <a:srgbClr val="000000"/>
                      </a:solidFill>
                      <a:latin typeface="Arial Narrow" pitchFamily="34" charset="0"/>
                    </a:rPr>
                    <a:t>reverzní logistika</a:t>
                  </a:r>
                  <a:endParaRPr lang="cs-CZ" altLang="cs-CZ" b="1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3336" name="Group 28"/>
            <p:cNvGrpSpPr>
              <a:grpSpLocks/>
            </p:cNvGrpSpPr>
            <p:nvPr/>
          </p:nvGrpSpPr>
          <p:grpSpPr bwMode="auto">
            <a:xfrm>
              <a:off x="259" y="2548"/>
              <a:ext cx="5204" cy="465"/>
              <a:chOff x="259" y="2548"/>
              <a:chExt cx="5204" cy="465"/>
            </a:xfrm>
          </p:grpSpPr>
          <p:sp>
            <p:nvSpPr>
              <p:cNvPr id="13337" name="AutoShape 26"/>
              <p:cNvSpPr>
                <a:spLocks noChangeArrowheads="1"/>
              </p:cNvSpPr>
              <p:nvPr/>
            </p:nvSpPr>
            <p:spPr bwMode="auto">
              <a:xfrm>
                <a:off x="259" y="2548"/>
                <a:ext cx="5204" cy="465"/>
              </a:xfrm>
              <a:prstGeom prst="leftRightArrow">
                <a:avLst>
                  <a:gd name="adj1" fmla="val 54843"/>
                  <a:gd name="adj2" fmla="val 80620"/>
                </a:avLst>
              </a:prstGeom>
              <a:solidFill>
                <a:srgbClr val="CC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3338" name="Text Box 27"/>
              <p:cNvSpPr txBox="1">
                <a:spLocks noChangeArrowheads="1"/>
              </p:cNvSpPr>
              <p:nvPr/>
            </p:nvSpPr>
            <p:spPr bwMode="auto">
              <a:xfrm>
                <a:off x="1535" y="2698"/>
                <a:ext cx="2703" cy="175"/>
              </a:xfrm>
              <a:prstGeom prst="rect">
                <a:avLst/>
              </a:prstGeom>
              <a:solidFill>
                <a:srgbClr val="CC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cs-CZ" altLang="cs-CZ" b="1" dirty="0">
                    <a:solidFill>
                      <a:srgbClr val="C00000"/>
                    </a:solidFill>
                    <a:latin typeface="Arial" charset="0"/>
                  </a:rPr>
                  <a:t>INFORMAČNÍ A MATERIÁLOVÉ TOKY</a:t>
                </a:r>
                <a:endParaRPr lang="cs-CZ" altLang="cs-CZ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15410" name="Group 50"/>
          <p:cNvGrpSpPr>
            <a:grpSpLocks/>
          </p:cNvGrpSpPr>
          <p:nvPr/>
        </p:nvGrpSpPr>
        <p:grpSpPr bwMode="auto">
          <a:xfrm>
            <a:off x="373063" y="4324350"/>
            <a:ext cx="8485187" cy="1293813"/>
            <a:chOff x="235" y="2724"/>
            <a:chExt cx="5345" cy="815"/>
          </a:xfrm>
        </p:grpSpPr>
        <p:grpSp>
          <p:nvGrpSpPr>
            <p:cNvPr id="13317" name="Group 31"/>
            <p:cNvGrpSpPr>
              <a:grpSpLocks/>
            </p:cNvGrpSpPr>
            <p:nvPr/>
          </p:nvGrpSpPr>
          <p:grpSpPr bwMode="auto">
            <a:xfrm>
              <a:off x="235" y="2735"/>
              <a:ext cx="846" cy="799"/>
              <a:chOff x="1470" y="3810"/>
              <a:chExt cx="1335" cy="1050"/>
            </a:xfrm>
          </p:grpSpPr>
          <p:sp>
            <p:nvSpPr>
              <p:cNvPr id="13333" name="AutoShape 32"/>
              <p:cNvSpPr>
                <a:spLocks noChangeArrowheads="1"/>
              </p:cNvSpPr>
              <p:nvPr/>
            </p:nvSpPr>
            <p:spPr bwMode="auto">
              <a:xfrm>
                <a:off x="1470" y="3810"/>
                <a:ext cx="1335" cy="1050"/>
              </a:xfrm>
              <a:prstGeom prst="rightArrow">
                <a:avLst>
                  <a:gd name="adj1" fmla="val 64194"/>
                  <a:gd name="adj2" fmla="val 33240"/>
                </a:avLst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3334" name="Text Box 33"/>
              <p:cNvSpPr txBox="1">
                <a:spLocks noChangeArrowheads="1"/>
              </p:cNvSpPr>
              <p:nvPr/>
            </p:nvSpPr>
            <p:spPr bwMode="auto">
              <a:xfrm>
                <a:off x="1530" y="4050"/>
                <a:ext cx="990" cy="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ts val="200"/>
                  </a:spcBef>
                </a:pPr>
                <a:r>
                  <a:rPr lang="cs-CZ" altLang="cs-CZ" b="1">
                    <a:solidFill>
                      <a:srgbClr val="000000"/>
                    </a:solidFill>
                    <a:latin typeface="Arial" charset="0"/>
                  </a:rPr>
                  <a:t>kde nakoupit</a:t>
                </a:r>
                <a:endParaRPr lang="cs-CZ" altLang="cs-CZ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318" name="Group 34"/>
            <p:cNvGrpSpPr>
              <a:grpSpLocks/>
            </p:cNvGrpSpPr>
            <p:nvPr/>
          </p:nvGrpSpPr>
          <p:grpSpPr bwMode="auto">
            <a:xfrm>
              <a:off x="1110" y="2735"/>
              <a:ext cx="846" cy="799"/>
              <a:chOff x="1470" y="3810"/>
              <a:chExt cx="1335" cy="1050"/>
            </a:xfrm>
          </p:grpSpPr>
          <p:sp>
            <p:nvSpPr>
              <p:cNvPr id="13331" name="AutoShape 35"/>
              <p:cNvSpPr>
                <a:spLocks noChangeArrowheads="1"/>
              </p:cNvSpPr>
              <p:nvPr/>
            </p:nvSpPr>
            <p:spPr bwMode="auto">
              <a:xfrm>
                <a:off x="1470" y="3810"/>
                <a:ext cx="1335" cy="1050"/>
              </a:xfrm>
              <a:prstGeom prst="rightArrow">
                <a:avLst>
                  <a:gd name="adj1" fmla="val 64194"/>
                  <a:gd name="adj2" fmla="val 33240"/>
                </a:avLst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3332" name="Text Box 36"/>
              <p:cNvSpPr txBox="1">
                <a:spLocks noChangeArrowheads="1"/>
              </p:cNvSpPr>
              <p:nvPr/>
            </p:nvSpPr>
            <p:spPr bwMode="auto">
              <a:xfrm>
                <a:off x="1530" y="4050"/>
                <a:ext cx="990" cy="495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ts val="200"/>
                  </a:spcBef>
                </a:pPr>
                <a:r>
                  <a:rPr lang="cs-CZ" altLang="cs-CZ" b="1">
                    <a:solidFill>
                      <a:srgbClr val="000000"/>
                    </a:solidFill>
                    <a:latin typeface="Arial" charset="0"/>
                  </a:rPr>
                  <a:t>jak přepravit</a:t>
                </a:r>
                <a:endParaRPr lang="cs-CZ" altLang="cs-CZ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319" name="Group 37"/>
            <p:cNvGrpSpPr>
              <a:grpSpLocks/>
            </p:cNvGrpSpPr>
            <p:nvPr/>
          </p:nvGrpSpPr>
          <p:grpSpPr bwMode="auto">
            <a:xfrm>
              <a:off x="1994" y="2724"/>
              <a:ext cx="846" cy="799"/>
              <a:chOff x="1470" y="3810"/>
              <a:chExt cx="1335" cy="1050"/>
            </a:xfrm>
          </p:grpSpPr>
          <p:sp>
            <p:nvSpPr>
              <p:cNvPr id="13329" name="AutoShape 38"/>
              <p:cNvSpPr>
                <a:spLocks noChangeArrowheads="1"/>
              </p:cNvSpPr>
              <p:nvPr/>
            </p:nvSpPr>
            <p:spPr bwMode="auto">
              <a:xfrm>
                <a:off x="1470" y="3810"/>
                <a:ext cx="1335" cy="1050"/>
              </a:xfrm>
              <a:prstGeom prst="rightArrow">
                <a:avLst>
                  <a:gd name="adj1" fmla="val 64194"/>
                  <a:gd name="adj2" fmla="val 33240"/>
                </a:avLst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3330" name="Text Box 39"/>
              <p:cNvSpPr txBox="1">
                <a:spLocks noChangeArrowheads="1"/>
              </p:cNvSpPr>
              <p:nvPr/>
            </p:nvSpPr>
            <p:spPr bwMode="auto">
              <a:xfrm>
                <a:off x="1530" y="4050"/>
                <a:ext cx="990" cy="495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ts val="200"/>
                  </a:spcBef>
                </a:pPr>
                <a:r>
                  <a:rPr lang="cs-CZ" altLang="cs-CZ" b="1">
                    <a:solidFill>
                      <a:srgbClr val="000000"/>
                    </a:solidFill>
                    <a:latin typeface="Arial" charset="0"/>
                  </a:rPr>
                  <a:t>jak objednat</a:t>
                </a:r>
                <a:endParaRPr lang="cs-CZ" altLang="cs-CZ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320" name="Group 40"/>
            <p:cNvGrpSpPr>
              <a:grpSpLocks/>
            </p:cNvGrpSpPr>
            <p:nvPr/>
          </p:nvGrpSpPr>
          <p:grpSpPr bwMode="auto">
            <a:xfrm>
              <a:off x="2878" y="2724"/>
              <a:ext cx="846" cy="799"/>
              <a:chOff x="1470" y="3810"/>
              <a:chExt cx="1335" cy="1050"/>
            </a:xfrm>
          </p:grpSpPr>
          <p:sp>
            <p:nvSpPr>
              <p:cNvPr id="13327" name="AutoShape 41"/>
              <p:cNvSpPr>
                <a:spLocks noChangeArrowheads="1"/>
              </p:cNvSpPr>
              <p:nvPr/>
            </p:nvSpPr>
            <p:spPr bwMode="auto">
              <a:xfrm>
                <a:off x="1470" y="3810"/>
                <a:ext cx="1335" cy="1050"/>
              </a:xfrm>
              <a:prstGeom prst="rightArrow">
                <a:avLst>
                  <a:gd name="adj1" fmla="val 64194"/>
                  <a:gd name="adj2" fmla="val 33240"/>
                </a:avLst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3328" name="Text Box 42"/>
              <p:cNvSpPr txBox="1">
                <a:spLocks noChangeArrowheads="1"/>
              </p:cNvSpPr>
              <p:nvPr/>
            </p:nvSpPr>
            <p:spPr bwMode="auto">
              <a:xfrm>
                <a:off x="1530" y="4050"/>
                <a:ext cx="990" cy="495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ts val="200"/>
                  </a:spcBef>
                </a:pPr>
                <a:r>
                  <a:rPr lang="cs-CZ" altLang="cs-CZ" b="1">
                    <a:solidFill>
                      <a:srgbClr val="000000"/>
                    </a:solidFill>
                    <a:latin typeface="Arial" charset="0"/>
                  </a:rPr>
                  <a:t>jak </a:t>
                </a:r>
              </a:p>
              <a:p>
                <a:pPr algn="ctr" eaLnBrk="1" hangingPunct="1">
                  <a:spcBef>
                    <a:spcPts val="200"/>
                  </a:spcBef>
                </a:pPr>
                <a:r>
                  <a:rPr lang="cs-CZ" altLang="cs-CZ" b="1">
                    <a:solidFill>
                      <a:srgbClr val="000000"/>
                    </a:solidFill>
                    <a:latin typeface="Arial" charset="0"/>
                  </a:rPr>
                  <a:t>balit</a:t>
                </a:r>
                <a:endParaRPr lang="cs-CZ" altLang="cs-CZ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321" name="Group 43"/>
            <p:cNvGrpSpPr>
              <a:grpSpLocks/>
            </p:cNvGrpSpPr>
            <p:nvPr/>
          </p:nvGrpSpPr>
          <p:grpSpPr bwMode="auto">
            <a:xfrm>
              <a:off x="3752" y="2724"/>
              <a:ext cx="846" cy="799"/>
              <a:chOff x="1470" y="3810"/>
              <a:chExt cx="1335" cy="1050"/>
            </a:xfrm>
          </p:grpSpPr>
          <p:sp>
            <p:nvSpPr>
              <p:cNvPr id="13325" name="AutoShape 44"/>
              <p:cNvSpPr>
                <a:spLocks noChangeArrowheads="1"/>
              </p:cNvSpPr>
              <p:nvPr/>
            </p:nvSpPr>
            <p:spPr bwMode="auto">
              <a:xfrm>
                <a:off x="1470" y="3810"/>
                <a:ext cx="1335" cy="1050"/>
              </a:xfrm>
              <a:prstGeom prst="rightArrow">
                <a:avLst>
                  <a:gd name="adj1" fmla="val 64194"/>
                  <a:gd name="adj2" fmla="val 33240"/>
                </a:avLst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3326" name="Text Box 45"/>
              <p:cNvSpPr txBox="1">
                <a:spLocks noChangeArrowheads="1"/>
              </p:cNvSpPr>
              <p:nvPr/>
            </p:nvSpPr>
            <p:spPr bwMode="auto">
              <a:xfrm>
                <a:off x="1530" y="4050"/>
                <a:ext cx="990" cy="495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ts val="200"/>
                  </a:spcBef>
                </a:pPr>
                <a:r>
                  <a:rPr lang="cs-CZ" altLang="cs-CZ" b="1">
                    <a:solidFill>
                      <a:srgbClr val="000000"/>
                    </a:solidFill>
                    <a:latin typeface="Arial" charset="0"/>
                  </a:rPr>
                  <a:t>jak dodávat</a:t>
                </a:r>
                <a:endParaRPr lang="cs-CZ" altLang="cs-CZ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322" name="Group 49"/>
            <p:cNvGrpSpPr>
              <a:grpSpLocks/>
            </p:cNvGrpSpPr>
            <p:nvPr/>
          </p:nvGrpSpPr>
          <p:grpSpPr bwMode="auto">
            <a:xfrm>
              <a:off x="4608" y="2724"/>
              <a:ext cx="972" cy="815"/>
              <a:chOff x="4608" y="2724"/>
              <a:chExt cx="972" cy="815"/>
            </a:xfrm>
          </p:grpSpPr>
          <p:sp>
            <p:nvSpPr>
              <p:cNvPr id="13323" name="AutoShape 47"/>
              <p:cNvSpPr>
                <a:spLocks noChangeArrowheads="1"/>
              </p:cNvSpPr>
              <p:nvPr/>
            </p:nvSpPr>
            <p:spPr bwMode="auto">
              <a:xfrm>
                <a:off x="4617" y="2724"/>
                <a:ext cx="963" cy="815"/>
              </a:xfrm>
              <a:prstGeom prst="rightArrow">
                <a:avLst>
                  <a:gd name="adj1" fmla="val 64194"/>
                  <a:gd name="adj2" fmla="val 30891"/>
                </a:avLst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3324" name="Text Box 48"/>
              <p:cNvSpPr txBox="1">
                <a:spLocks noChangeArrowheads="1"/>
              </p:cNvSpPr>
              <p:nvPr/>
            </p:nvSpPr>
            <p:spPr bwMode="auto">
              <a:xfrm>
                <a:off x="4608" y="2941"/>
                <a:ext cx="900" cy="3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ts val="200"/>
                  </a:spcBef>
                </a:pPr>
                <a:r>
                  <a:rPr lang="cs-CZ" altLang="cs-CZ" b="1">
                    <a:solidFill>
                      <a:srgbClr val="000000"/>
                    </a:solidFill>
                    <a:latin typeface="Arial" charset="0"/>
                  </a:rPr>
                  <a:t>jak řídit pohyb zboží</a:t>
                </a:r>
                <a:endParaRPr lang="cs-CZ" altLang="cs-CZ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995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5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52705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cs-CZ" altLang="cs-CZ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KRITÉRIA VÝBĚRU A HODNOCENÍ DODAVATELŮ</a:t>
            </a:r>
            <a:r>
              <a:rPr lang="cs-CZ" altLang="cs-CZ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graphicFrame>
        <p:nvGraphicFramePr>
          <p:cNvPr id="17174" name="Group 79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4802424"/>
              </p:ext>
            </p:extLst>
          </p:nvPr>
        </p:nvGraphicFramePr>
        <p:xfrm>
          <a:off x="271463" y="809625"/>
          <a:ext cx="8601075" cy="5595940"/>
        </p:xfrm>
        <a:graphic>
          <a:graphicData uri="http://schemas.openxmlformats.org/drawingml/2006/table">
            <a:tbl>
              <a:tblPr/>
              <a:tblGrid>
                <a:gridCol w="1073150"/>
                <a:gridCol w="1025525"/>
                <a:gridCol w="1401762"/>
                <a:gridCol w="1319213"/>
                <a:gridCol w="1352550"/>
                <a:gridCol w="1154112"/>
                <a:gridCol w="1274763"/>
              </a:tblGrid>
              <a:tr h="338138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SKORE</a:t>
                      </a: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</a:t>
                      </a: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655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KRITERIUM</a:t>
                      </a: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velmi dobrá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dobrá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neutrální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přijatelná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špatná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159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JAKOST</a:t>
                      </a: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š</a:t>
                      </a: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pi</a:t>
                      </a: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č</a:t>
                      </a: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ková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přesahuje minimální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požadavky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odpovídá minimálním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požadavkům 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těsně pod minimálními požadavky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neodpovídá minimálním požadavkům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9375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CENA</a:t>
                      </a: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více ne</a:t>
                      </a: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ž</a:t>
                      </a: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5 % pod pr</a:t>
                      </a: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ů</a:t>
                      </a: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m</a:t>
                      </a: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ě</a:t>
                      </a: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rnou cenou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do 5 % pod průměrnou cenou 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průměrná cena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do 5 % nad průměrnou cenou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více než 5 % nad průměrnou cenou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33438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LH</a:t>
                      </a: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Ů</a:t>
                      </a: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TA</a:t>
                      </a: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více než 10m% pod prům</a:t>
                      </a: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ě</a:t>
                      </a: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rnou dodací lhůtou 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do 10 % pod průměrnou dodací lhůtou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průměrná dodací lhůta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do 10 % nad průměrnou dodací lhůtu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více než 10 % nad průměrnou dodací lhůtu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23913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SPOLEHLI- </a:t>
                      </a: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VOST </a:t>
                      </a: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DODÁVEK</a:t>
                      </a: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JAKOST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ř</a:t>
                      </a: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esahuje smluvní podmínky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částečně přesahuje sml. podmínky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odpovídá smluvním podmínkám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menší nedostatky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třídění; 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odmítání dodávek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270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LH</a:t>
                      </a: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Ů</a:t>
                      </a: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TA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ř</a:t>
                      </a: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esné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dodr</a:t>
                      </a: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ž</a:t>
                      </a: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ení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časový předstih asi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1 týden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zpoždění asi 2 dny, předstih více než 1 týden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zpoždění asi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 týden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přes upomínky zpoždění nad 2 týdny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270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MNO</a:t>
                      </a: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Ž</a:t>
                      </a: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STVÍ</a:t>
                      </a: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ře</a:t>
                      </a: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sné 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dodr</a:t>
                      </a: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ž</a:t>
                      </a: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ení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množství přesahuje až 5 % nad objem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nenaplnění do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5 %, přeplnění nad 10 %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nenaplnění 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do 10 %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nenaplnění </a:t>
                      </a: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nad 10 %</a:t>
                      </a:r>
                      <a:endParaRPr kumimoji="0" lang="cs-CZ" alt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77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229600" cy="830262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600" b="1" dirty="0" smtClean="0">
                <a:solidFill>
                  <a:srgbClr val="C00000"/>
                </a:solidFill>
                <a:latin typeface="Arial" charset="0"/>
              </a:rPr>
              <a:t>POŽADAVKY HOSTŮ</a:t>
            </a:r>
            <a:r>
              <a:rPr lang="cs-CZ" altLang="cs-CZ" dirty="0" smtClean="0">
                <a:solidFill>
                  <a:srgbClr val="C00000"/>
                </a:solidFill>
              </a:rPr>
              <a:t> </a:t>
            </a:r>
          </a:p>
        </p:txBody>
      </p:sp>
      <p:grpSp>
        <p:nvGrpSpPr>
          <p:cNvPr id="22541" name="Group 13"/>
          <p:cNvGrpSpPr>
            <a:grpSpLocks/>
          </p:cNvGrpSpPr>
          <p:nvPr/>
        </p:nvGrpSpPr>
        <p:grpSpPr bwMode="auto">
          <a:xfrm>
            <a:off x="1374775" y="1993900"/>
            <a:ext cx="6335713" cy="3698875"/>
            <a:chOff x="866" y="1256"/>
            <a:chExt cx="3991" cy="2330"/>
          </a:xfrm>
        </p:grpSpPr>
        <p:grpSp>
          <p:nvGrpSpPr>
            <p:cNvPr id="19460" name="Group 4"/>
            <p:cNvGrpSpPr>
              <a:grpSpLocks/>
            </p:cNvGrpSpPr>
            <p:nvPr/>
          </p:nvGrpSpPr>
          <p:grpSpPr bwMode="auto">
            <a:xfrm>
              <a:off x="866" y="1256"/>
              <a:ext cx="3991" cy="1860"/>
              <a:chOff x="3234" y="11350"/>
              <a:chExt cx="5351" cy="2708"/>
            </a:xfrm>
          </p:grpSpPr>
          <p:sp>
            <p:nvSpPr>
              <p:cNvPr id="19462" name="AutoShape 5"/>
              <p:cNvSpPr>
                <a:spLocks noChangeArrowheads="1"/>
              </p:cNvSpPr>
              <p:nvPr/>
            </p:nvSpPr>
            <p:spPr bwMode="auto">
              <a:xfrm>
                <a:off x="7161" y="13461"/>
                <a:ext cx="1335" cy="597"/>
              </a:xfrm>
              <a:prstGeom prst="wedgeEllipseCallout">
                <a:avLst>
                  <a:gd name="adj1" fmla="val -75319"/>
                  <a:gd name="adj2" fmla="val -84111"/>
                </a:avLst>
              </a:prstGeom>
              <a:solidFill>
                <a:srgbClr val="CC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46800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ts val="600"/>
                  </a:spcBef>
                </a:pPr>
                <a:r>
                  <a:rPr lang="cs-CZ" altLang="cs-CZ" b="1">
                    <a:solidFill>
                      <a:srgbClr val="000000"/>
                    </a:solidFill>
                    <a:latin typeface="Arial" charset="0"/>
                  </a:rPr>
                  <a:t>půvab</a:t>
                </a:r>
                <a:endParaRPr lang="cs-CZ" altLang="cs-CZ">
                  <a:solidFill>
                    <a:srgbClr val="000000"/>
                  </a:solidFill>
                </a:endParaRPr>
              </a:p>
            </p:txBody>
          </p:sp>
          <p:sp>
            <p:nvSpPr>
              <p:cNvPr id="19463" name="AutoShape 6"/>
              <p:cNvSpPr>
                <a:spLocks noChangeArrowheads="1"/>
              </p:cNvSpPr>
              <p:nvPr/>
            </p:nvSpPr>
            <p:spPr bwMode="auto">
              <a:xfrm>
                <a:off x="7340" y="12123"/>
                <a:ext cx="1245" cy="732"/>
              </a:xfrm>
              <a:prstGeom prst="wedgeEllipseCallout">
                <a:avLst>
                  <a:gd name="adj1" fmla="val -95222"/>
                  <a:gd name="adj2" fmla="val 35792"/>
                </a:avLst>
              </a:prstGeom>
              <a:solidFill>
                <a:srgbClr val="CC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36000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cs-CZ" altLang="cs-CZ" b="1">
                    <a:solidFill>
                      <a:srgbClr val="000000"/>
                    </a:solidFill>
                    <a:latin typeface="Arial" charset="0"/>
                  </a:rPr>
                  <a:t>ráz prostředí</a:t>
                </a:r>
                <a:endParaRPr lang="cs-CZ" altLang="cs-CZ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9464" name="Group 7"/>
              <p:cNvGrpSpPr>
                <a:grpSpLocks/>
              </p:cNvGrpSpPr>
              <p:nvPr/>
            </p:nvGrpSpPr>
            <p:grpSpPr bwMode="auto">
              <a:xfrm>
                <a:off x="3234" y="11350"/>
                <a:ext cx="3633" cy="2676"/>
                <a:chOff x="2780" y="3494"/>
                <a:chExt cx="3633" cy="2498"/>
              </a:xfrm>
            </p:grpSpPr>
            <p:sp>
              <p:nvSpPr>
                <p:cNvPr id="19465" name="AutoShape 8"/>
                <p:cNvSpPr>
                  <a:spLocks noChangeArrowheads="1"/>
                </p:cNvSpPr>
                <p:nvPr/>
              </p:nvSpPr>
              <p:spPr bwMode="auto">
                <a:xfrm>
                  <a:off x="4852" y="3494"/>
                  <a:ext cx="1335" cy="557"/>
                </a:xfrm>
                <a:prstGeom prst="wedgeEllipseCallout">
                  <a:avLst>
                    <a:gd name="adj1" fmla="val 1088"/>
                    <a:gd name="adj2" fmla="val 126745"/>
                  </a:avLst>
                </a:prstGeom>
                <a:solidFill>
                  <a:srgbClr val="CC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tIns="72000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9pPr>
                </a:lstStyle>
                <a:p>
                  <a:pPr algn="ctr" eaLnBrk="1" hangingPunct="1">
                    <a:spcBef>
                      <a:spcPts val="600"/>
                    </a:spcBef>
                  </a:pPr>
                  <a:r>
                    <a:rPr lang="cs-CZ" altLang="cs-CZ" b="1">
                      <a:solidFill>
                        <a:srgbClr val="000000"/>
                      </a:solidFill>
                      <a:latin typeface="Arial" charset="0"/>
                    </a:rPr>
                    <a:t>klid</a:t>
                  </a:r>
                  <a:endParaRPr lang="cs-CZ" altLang="cs-CZ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466" name="AutoShape 9"/>
                <p:cNvSpPr>
                  <a:spLocks noChangeArrowheads="1"/>
                </p:cNvSpPr>
                <p:nvPr/>
              </p:nvSpPr>
              <p:spPr bwMode="auto">
                <a:xfrm>
                  <a:off x="2780" y="4199"/>
                  <a:ext cx="1335" cy="557"/>
                </a:xfrm>
                <a:prstGeom prst="wedgeEllipseCallout">
                  <a:avLst>
                    <a:gd name="adj1" fmla="val 95468"/>
                    <a:gd name="adj2" fmla="val 52324"/>
                  </a:avLst>
                </a:prstGeom>
                <a:solidFill>
                  <a:srgbClr val="CC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0" tIns="72000" rIns="0" bIns="36000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9pPr>
                </a:lstStyle>
                <a:p>
                  <a:pPr algn="ctr" eaLnBrk="1" hangingPunct="1">
                    <a:spcBef>
                      <a:spcPts val="600"/>
                    </a:spcBef>
                  </a:pPr>
                  <a:r>
                    <a:rPr lang="cs-CZ" altLang="cs-CZ" b="1">
                      <a:solidFill>
                        <a:srgbClr val="000000"/>
                      </a:solidFill>
                      <a:latin typeface="Arial" charset="0"/>
                    </a:rPr>
                    <a:t>kuchyně</a:t>
                  </a:r>
                  <a:endParaRPr lang="cs-CZ" altLang="cs-CZ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467" name="AutoShape 10"/>
                <p:cNvSpPr>
                  <a:spLocks noChangeArrowheads="1"/>
                </p:cNvSpPr>
                <p:nvPr/>
              </p:nvSpPr>
              <p:spPr bwMode="auto">
                <a:xfrm>
                  <a:off x="2786" y="5435"/>
                  <a:ext cx="1380" cy="557"/>
                </a:xfrm>
                <a:prstGeom prst="wedgeEllipseCallout">
                  <a:avLst>
                    <a:gd name="adj1" fmla="val 82028"/>
                    <a:gd name="adj2" fmla="val -89537"/>
                  </a:avLst>
                </a:prstGeom>
                <a:solidFill>
                  <a:srgbClr val="CCFF99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0" tIns="72000" rIns="0" bIns="0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  <a:cs typeface="Arial" charset="0"/>
                    </a:defRPr>
                  </a:lvl9pPr>
                </a:lstStyle>
                <a:p>
                  <a:pPr algn="ctr" eaLnBrk="1" hangingPunct="1">
                    <a:spcBef>
                      <a:spcPts val="600"/>
                    </a:spcBef>
                  </a:pPr>
                  <a:r>
                    <a:rPr lang="cs-CZ" altLang="cs-CZ" b="1">
                      <a:solidFill>
                        <a:srgbClr val="000000"/>
                      </a:solidFill>
                      <a:latin typeface="Arial" charset="0"/>
                    </a:rPr>
                    <a:t>zdvořilost</a:t>
                  </a:r>
                  <a:endParaRPr lang="cs-CZ" altLang="cs-CZ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539" name="AutoShape 11"/>
                <p:cNvSpPr>
                  <a:spLocks noChangeArrowheads="1"/>
                </p:cNvSpPr>
                <p:nvPr/>
              </p:nvSpPr>
              <p:spPr bwMode="auto">
                <a:xfrm>
                  <a:off x="4583" y="4496"/>
                  <a:ext cx="1830" cy="1124"/>
                </a:xfrm>
                <a:prstGeom prst="wedgeEllipseCallout">
                  <a:avLst>
                    <a:gd name="adj1" fmla="val -14264"/>
                    <a:gd name="adj2" fmla="val 8986"/>
                  </a:avLst>
                </a:prstGeom>
                <a:solidFill>
                  <a:srgbClr val="EAEAEA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18000" tIns="72000" rIns="18000" bIns="10800"/>
                <a:lstStyle/>
                <a:p>
                  <a:pPr algn="ctr">
                    <a:spcBef>
                      <a:spcPts val="600"/>
                    </a:spcBef>
                    <a:defRPr/>
                  </a:pPr>
                  <a:r>
                    <a:rPr lang="cs-CZ" altLang="cs-CZ" b="1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 charset="0"/>
                    </a:rPr>
                    <a:t>POŽADAVKY MODERNÍHO HOSTA</a:t>
                  </a:r>
                  <a:endParaRPr lang="cs-CZ" altLang="cs-CZ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  <p:sp>
          <p:nvSpPr>
            <p:cNvPr id="19461" name="AutoShape 12"/>
            <p:cNvSpPr>
              <a:spLocks noChangeArrowheads="1"/>
            </p:cNvSpPr>
            <p:nvPr/>
          </p:nvSpPr>
          <p:spPr bwMode="auto">
            <a:xfrm>
              <a:off x="2221" y="3252"/>
              <a:ext cx="1356" cy="334"/>
            </a:xfrm>
            <a:prstGeom prst="wedgeEllipseCallout">
              <a:avLst>
                <a:gd name="adj1" fmla="val 0"/>
                <a:gd name="adj2" fmla="val -183231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cs-CZ" altLang="cs-CZ" b="1">
                  <a:solidFill>
                    <a:srgbClr val="000000"/>
                  </a:solidFill>
                </a:rPr>
                <a:t>bezpečnost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19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686800" cy="648072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LÁZEŇSKÝ KOMPLEX:</a:t>
            </a:r>
          </a:p>
          <a:p>
            <a:pPr lvl="1">
              <a:buClr>
                <a:srgbClr val="7030A0"/>
              </a:buClr>
              <a:buSzPct val="102000"/>
              <a:buFont typeface="Wingdings" panose="05000000000000000000" pitchFamily="2" charset="2"/>
              <a:buChar char="v"/>
            </a:pP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LÉČEBNY (ČÁST VYŠETŘOVACÍ, LŮŽKOVÁ, LÉČEBNÁ, STRAVOVACÍ, KULTURNÍ A SPORTOVNÍ)</a:t>
            </a:r>
          </a:p>
          <a:p>
            <a:pPr lvl="1">
              <a:buClr>
                <a:srgbClr val="7030A0"/>
              </a:buClr>
              <a:buSzPct val="102000"/>
              <a:buFont typeface="Wingdings" panose="05000000000000000000" pitchFamily="2" charset="2"/>
              <a:buChar char="v"/>
            </a:pP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POLIKLINIKY (VYŠETŘENÍ A LÉČBA AMBULANTNÍCH PACIENTŮ)</a:t>
            </a:r>
          </a:p>
          <a:p>
            <a:pPr lvl="1">
              <a:buClr>
                <a:srgbClr val="7030A0"/>
              </a:buClr>
              <a:buSzPct val="102000"/>
              <a:buFont typeface="Wingdings" panose="05000000000000000000" pitchFamily="2" charset="2"/>
              <a:buChar char="v"/>
            </a:pP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STRAVOVACÍ ZAŘÍZENÍ</a:t>
            </a:r>
          </a:p>
          <a:p>
            <a:pPr lvl="1">
              <a:buClr>
                <a:srgbClr val="7030A0"/>
              </a:buClr>
              <a:buSzPct val="102000"/>
              <a:buFont typeface="Wingdings" panose="05000000000000000000" pitchFamily="2" charset="2"/>
              <a:buChar char="v"/>
            </a:pP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TECHNICKÉ PROVOZY (KOTELNY,VÝMĚNÍKY)</a:t>
            </a:r>
          </a:p>
          <a:p>
            <a:pPr lvl="1">
              <a:buClr>
                <a:srgbClr val="7030A0"/>
              </a:buClr>
              <a:buSzPct val="102000"/>
              <a:buFont typeface="Wingdings" panose="05000000000000000000" pitchFamily="2" charset="2"/>
              <a:buChar char="v"/>
            </a:pP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VEDLEJŠÍ ZAŘÍZENÍ (KULTURNÍ, SPORTOVNÍ)</a:t>
            </a:r>
          </a:p>
          <a:p>
            <a:pPr marL="0" indent="0">
              <a:buClr>
                <a:srgbClr val="7030A0"/>
              </a:buClr>
              <a:buSzPct val="102000"/>
              <a:buNone/>
            </a:pPr>
            <a:r>
              <a:rPr lang="cs-CZ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UBYTOVACÍ ZAŘÍZENÍ:</a:t>
            </a:r>
          </a:p>
          <a:p>
            <a:pPr marL="400050" lvl="1" indent="0">
              <a:buClr>
                <a:srgbClr val="7030A0"/>
              </a:buClr>
              <a:buSzPct val="102000"/>
              <a:buNone/>
            </a:pPr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LÁZEŇSKÝ DŮM, LÁZEŇSKÝ A SPA HOTEL, PENZION, SOUKROMÍ </a:t>
            </a:r>
          </a:p>
          <a:p>
            <a:pPr marL="0" indent="0">
              <a:buClr>
                <a:srgbClr val="7030A0"/>
              </a:buClr>
              <a:buSzPct val="102000"/>
              <a:buNone/>
            </a:pPr>
            <a:r>
              <a:rPr lang="cs-CZ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KATEGORIZACE LÁZEŇSKÝCH UBYTOVÁNÍ:</a:t>
            </a:r>
            <a:endParaRPr lang="cs-CZ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>
              <a:spcBef>
                <a:spcPts val="0"/>
              </a:spcBef>
              <a:buClr>
                <a:srgbClr val="7030A0"/>
              </a:buClr>
              <a:buSzPct val="102000"/>
              <a:buFont typeface="Wingdings" panose="05000000000000000000" pitchFamily="2" charset="2"/>
              <a:buChar char="q"/>
            </a:pPr>
            <a:r>
              <a:rPr lang="cs-CZ" sz="22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– SE SPRCHOU NEBO VANOU A WC</a:t>
            </a:r>
          </a:p>
          <a:p>
            <a:pPr lvl="1" indent="-342900">
              <a:spcBef>
                <a:spcPts val="0"/>
              </a:spcBef>
              <a:buClr>
                <a:srgbClr val="7030A0"/>
              </a:buClr>
              <a:buSzPct val="102000"/>
              <a:buFont typeface="Wingdings" panose="05000000000000000000" pitchFamily="2" charset="2"/>
              <a:buChar char="q"/>
            </a:pPr>
            <a:r>
              <a:rPr lang="cs-CZ" sz="22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 – DĚTI – POKOJ SE 2 – 3 LŮŽKY</a:t>
            </a:r>
          </a:p>
          <a:p>
            <a:pPr lvl="1" indent="-342900">
              <a:spcBef>
                <a:spcPts val="0"/>
              </a:spcBef>
              <a:buClr>
                <a:srgbClr val="7030A0"/>
              </a:buClr>
              <a:buSzPct val="102000"/>
              <a:buFont typeface="Wingdings" panose="05000000000000000000" pitchFamily="2" charset="2"/>
              <a:buChar char="q"/>
            </a:pPr>
            <a:r>
              <a:rPr lang="cs-CZ" sz="22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– BEZ PŘÍSLUŠENSTVÍ</a:t>
            </a:r>
          </a:p>
          <a:p>
            <a:pPr lvl="1" indent="-342900">
              <a:spcBef>
                <a:spcPts val="0"/>
              </a:spcBef>
              <a:buClr>
                <a:srgbClr val="7030A0"/>
              </a:buClr>
              <a:buSzPct val="102000"/>
              <a:buFont typeface="Wingdings" panose="05000000000000000000" pitchFamily="2" charset="2"/>
              <a:buChar char="q"/>
            </a:pPr>
            <a:r>
              <a:rPr lang="cs-CZ" sz="22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 – DĚTI – POKOJ SE 4 – 5 LŮŽKY</a:t>
            </a:r>
          </a:p>
          <a:p>
            <a:pPr lvl="1" indent="-342900">
              <a:spcBef>
                <a:spcPts val="0"/>
              </a:spcBef>
              <a:buClr>
                <a:srgbClr val="7030A0"/>
              </a:buClr>
              <a:buSzPct val="102000"/>
              <a:buFont typeface="Wingdings" panose="05000000000000000000" pitchFamily="2" charset="2"/>
              <a:buChar char="q"/>
            </a:pPr>
            <a:r>
              <a:rPr lang="cs-CZ" sz="22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– UBYTOVÁNÍ DĚTÍ</a:t>
            </a:r>
          </a:p>
          <a:p>
            <a:pPr lvl="1" indent="-342900">
              <a:spcBef>
                <a:spcPts val="0"/>
              </a:spcBef>
              <a:buClr>
                <a:srgbClr val="7030A0"/>
              </a:buClr>
              <a:buSzPct val="102000"/>
              <a:buFont typeface="Wingdings" panose="05000000000000000000" pitchFamily="2" charset="2"/>
              <a:buChar char="q"/>
            </a:pPr>
            <a:r>
              <a:rPr lang="cs-CZ" sz="22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– S KOUPELNOU</a:t>
            </a:r>
          </a:p>
          <a:p>
            <a:pPr lvl="1" indent="-342900">
              <a:spcBef>
                <a:spcPts val="0"/>
              </a:spcBef>
              <a:buClr>
                <a:srgbClr val="7030A0"/>
              </a:buClr>
              <a:buSzPct val="102000"/>
              <a:buFont typeface="Wingdings" panose="05000000000000000000" pitchFamily="2" charset="2"/>
              <a:buChar char="q"/>
            </a:pPr>
            <a:r>
              <a:rPr lang="cs-CZ" sz="2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KWC – S KOUPELNOU A WC</a:t>
            </a:r>
            <a:endParaRPr lang="cs-CZ" sz="2200" b="1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>
              <a:spcBef>
                <a:spcPts val="0"/>
              </a:spcBef>
              <a:buClr>
                <a:srgbClr val="7030A0"/>
              </a:buClr>
              <a:buSzPct val="102000"/>
              <a:buFont typeface="Wingdings" panose="05000000000000000000" pitchFamily="2" charset="2"/>
              <a:buChar char="q"/>
            </a:pPr>
            <a:r>
              <a:rPr lang="cs-CZ" sz="22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KWD – S KOUPELNOU A WC – DOPROVOD</a:t>
            </a:r>
          </a:p>
          <a:p>
            <a:pPr lvl="1" indent="-342900">
              <a:spcBef>
                <a:spcPts val="0"/>
              </a:spcBef>
              <a:buClr>
                <a:srgbClr val="7030A0"/>
              </a:buClr>
              <a:buSzPct val="102000"/>
              <a:buFont typeface="Wingdings" panose="05000000000000000000" pitchFamily="2" charset="2"/>
              <a:buChar char="q"/>
            </a:pPr>
            <a:r>
              <a:rPr lang="cs-CZ" sz="22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– SE SPRCHOU</a:t>
            </a:r>
          </a:p>
          <a:p>
            <a:pPr lvl="1" indent="-342900">
              <a:spcBef>
                <a:spcPts val="0"/>
              </a:spcBef>
              <a:buClr>
                <a:srgbClr val="7030A0"/>
              </a:buClr>
              <a:buSzPct val="102000"/>
              <a:buFont typeface="Wingdings" panose="05000000000000000000" pitchFamily="2" charset="2"/>
              <a:buChar char="q"/>
            </a:pPr>
            <a:r>
              <a:rPr lang="cs-CZ" sz="22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SWC – SE SPRCHOU A WC</a:t>
            </a:r>
          </a:p>
          <a:p>
            <a:pPr lvl="1" indent="-342900">
              <a:spcBef>
                <a:spcPts val="0"/>
              </a:spcBef>
              <a:buClr>
                <a:srgbClr val="7030A0"/>
              </a:buClr>
              <a:buSzPct val="102000"/>
              <a:buFont typeface="Wingdings" panose="05000000000000000000" pitchFamily="2" charset="2"/>
              <a:buChar char="q"/>
            </a:pPr>
            <a:r>
              <a:rPr lang="cs-CZ" sz="22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 – S WC</a:t>
            </a:r>
            <a:endParaRPr lang="cs-CZ" sz="22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66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Stravovací </a:t>
            </a:r>
            <a:r>
              <a:rPr lang="cs-CZ" dirty="0" smtClean="0">
                <a:solidFill>
                  <a:srgbClr val="FF0000"/>
                </a:solidFill>
              </a:rPr>
              <a:t>služby: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003399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Režimové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stravování v lázeňských domech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(u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pacientů s tzv. komplexní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lázeňskou péčí)</a:t>
            </a:r>
          </a:p>
          <a:p>
            <a:pPr>
              <a:buClr>
                <a:srgbClr val="003399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nerežimový restaurační provoz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(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provoz a la </a:t>
            </a:r>
            <a:r>
              <a:rPr lang="cs-CZ" sz="24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carte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Clr>
                <a:srgbClr val="003399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doplňková stravovací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zařízení</a:t>
            </a:r>
          </a:p>
          <a:p>
            <a:pPr marL="0" indent="0">
              <a:buNone/>
            </a:pPr>
            <a:endParaRPr lang="cs-CZ" b="1" cap="all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cs-CZ" b="1" cap="al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Doplňkové služby:</a:t>
            </a:r>
          </a:p>
          <a:p>
            <a:pPr>
              <a:lnSpc>
                <a:spcPct val="110000"/>
              </a:lnSpc>
              <a:spcBef>
                <a:spcPts val="1200"/>
              </a:spcBef>
              <a:buClr>
                <a:srgbClr val="003399"/>
              </a:buClr>
              <a:buSzPct val="100000"/>
              <a:buFont typeface="Wingdings" panose="05000000000000000000" pitchFamily="2" charset="2"/>
              <a:buChar char="q"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peněžní a směnárenské služby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399"/>
              </a:buClr>
              <a:buSzPct val="100000"/>
              <a:buFont typeface="Wingdings" panose="05000000000000000000" pitchFamily="2" charset="2"/>
              <a:buChar char="q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bankomat</a:t>
            </a:r>
            <a:endParaRPr lang="cs-CZ" sz="24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399"/>
              </a:buClr>
              <a:buSzPct val="100000"/>
              <a:buFont typeface="Wingdings" panose="05000000000000000000" pitchFamily="2" charset="2"/>
              <a:buChar char="q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prodej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suvenýrů, kosmetika a pohlednice, noviny,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399"/>
              </a:buClr>
              <a:buSzPct val="100000"/>
              <a:buFont typeface="Wingdings" panose="05000000000000000000" pitchFamily="2" charset="2"/>
              <a:buChar char="q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butiky</a:t>
            </a:r>
            <a:endParaRPr lang="cs-CZ" sz="24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399"/>
              </a:buClr>
              <a:buSzPct val="100000"/>
              <a:buFont typeface="Wingdings" panose="05000000000000000000" pitchFamily="2" charset="2"/>
              <a:buChar char="q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kadeřnictví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, manikúra, pedikúra, prádelna, čistírna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399"/>
              </a:buClr>
              <a:buSzPct val="100000"/>
              <a:buFont typeface="Wingdings" panose="05000000000000000000" pitchFamily="2" charset="2"/>
              <a:buChar char="q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MHD </a:t>
            </a:r>
            <a:endParaRPr lang="cs-CZ" sz="2400" b="1" cap="al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14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FORMY LÁZEŇSKÝCH POBYTŮ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800" b="1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Komplexní lázeňská léčba</a:t>
            </a:r>
          </a:p>
          <a:p>
            <a:pPr lvl="1">
              <a:buClr>
                <a:srgbClr val="7030A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Hrazeno z prostředků jednotlivých zdravotních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pojišťoven</a:t>
            </a:r>
          </a:p>
          <a:p>
            <a:pPr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800" b="1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Příspěvková lázeňská </a:t>
            </a:r>
            <a:r>
              <a:rPr lang="cs-CZ" sz="2800" b="1" cap="al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péče</a:t>
            </a:r>
          </a:p>
          <a:p>
            <a:pPr lvl="1">
              <a:buClr>
                <a:srgbClr val="7030A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Pacient si platí sám ubytování a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stravování – AMBULANTNÍ PÉČE</a:t>
            </a:r>
          </a:p>
          <a:p>
            <a:pPr>
              <a:buClr>
                <a:srgbClr val="7030A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800" b="1" cap="all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Samoplátecká</a:t>
            </a:r>
            <a:r>
              <a:rPr lang="cs-CZ" sz="2800" b="1" cap="all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lázeňská péče</a:t>
            </a:r>
          </a:p>
        </p:txBody>
      </p:sp>
    </p:spTree>
    <p:extLst>
      <p:ext uri="{BB962C8B-B14F-4D97-AF65-F5344CB8AC3E}">
        <p14:creationId xmlns:p14="http://schemas.microsoft.com/office/powerpoint/2010/main" val="269494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kupele.penzion-hotel.cz/img/mapa-lazne-cz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14229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475656" y="404664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LÁZNĚ V ČESKÉ REPUBLICE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87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41248"/>
          </a:xfrm>
        </p:spPr>
        <p:txBody>
          <a:bodyPr/>
          <a:lstStyle/>
          <a:p>
            <a:pPr algn="ctr"/>
            <a:r>
              <a:rPr lang="cs-CZ" dirty="0" smtClean="0"/>
              <a:t>KARLOVY VARY</a:t>
            </a:r>
            <a:endParaRPr lang="cs-CZ" dirty="0"/>
          </a:p>
        </p:txBody>
      </p:sp>
      <p:pic>
        <p:nvPicPr>
          <p:cNvPr id="1026" name="Picture 2" descr="http://www.pragueinsider.eu/media/uploads/karlovy_vary/karlovy_vary3_w7qmqYK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34900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karlovy-vary.cz/administrace/foto_objekty/32_10_1392988552_290074_ma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374" y="1340768"/>
            <a:ext cx="340934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ytimg.com/vi/esRS5iCfmN8/maxresdefaul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4320480" cy="243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g.ihned.cz/attachment.php/90/31740090/aiouv8DEGIJOjl6PQWchpqrxy1UwRVmn/KVary_vridlo.jp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7"/>
          <a:stretch/>
        </p:blipFill>
        <p:spPr bwMode="auto">
          <a:xfrm>
            <a:off x="4832463" y="4005064"/>
            <a:ext cx="395381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12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41248"/>
          </a:xfrm>
        </p:spPr>
        <p:txBody>
          <a:bodyPr/>
          <a:lstStyle/>
          <a:p>
            <a:pPr algn="ctr"/>
            <a:r>
              <a:rPr lang="cs-CZ" dirty="0" smtClean="0"/>
              <a:t>MARIÁNSKÉ LÁZNĚ</a:t>
            </a:r>
            <a:endParaRPr lang="cs-CZ" dirty="0"/>
          </a:p>
        </p:txBody>
      </p:sp>
      <p:pic>
        <p:nvPicPr>
          <p:cNvPr id="3074" name="Picture 2" descr="http://new.lilija-reisen.cz/data/_categories/5593shutterstock-6264535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392488" cy="235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lecebne-lazne.cz/upload/images-cache/802/80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81" y="3724145"/>
            <a:ext cx="4322041" cy="287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.ceskatelevize.cz/program/porady/10183684896/foto09/208542154130001_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16947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ceska-mesta.cz/wp-content/gallery/marianske-lazne/let_marianske_lazne_0008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84526"/>
            <a:ext cx="3993902" cy="265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45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487</TotalTime>
  <Words>1370</Words>
  <Application>Microsoft Office PowerPoint</Application>
  <PresentationFormat>Předvádění na obrazovce (4:3)</PresentationFormat>
  <Paragraphs>413</Paragraphs>
  <Slides>37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38" baseType="lpstr">
      <vt:lpstr>Cesta</vt:lpstr>
      <vt:lpstr>OBSAH PŘEDMĚTU</vt:lpstr>
      <vt:lpstr>LÁZEŇSKÉ SLUŽBY</vt:lpstr>
      <vt:lpstr>LÁZEŇSKÉ MÍSTO</vt:lpstr>
      <vt:lpstr>Prezentace aplikace PowerPoint</vt:lpstr>
      <vt:lpstr>Stravovací služby:</vt:lpstr>
      <vt:lpstr>FORMY LÁZEŇSKÝCH POBYTŮ</vt:lpstr>
      <vt:lpstr>Prezentace aplikace PowerPoint</vt:lpstr>
      <vt:lpstr>KARLOVY VARY</vt:lpstr>
      <vt:lpstr>MARIÁNSKÉ LÁZNĚ</vt:lpstr>
      <vt:lpstr>FRANTIŠKOVY LÁZNĚ</vt:lpstr>
      <vt:lpstr>JÁCHYMOV</vt:lpstr>
      <vt:lpstr>LÁZNĚ LIBVERDA</vt:lpstr>
      <vt:lpstr>PRIESSNITZOVY LÁZNĚ JESENÍK </vt:lpstr>
      <vt:lpstr>LÁZNĚ KARLOVA STUDÁNKA</vt:lpstr>
      <vt:lpstr>SANATORIUM EDEL ZLATÉ HORY</vt:lpstr>
      <vt:lpstr>LÁZNĚ LUHAČOVICE</vt:lpstr>
      <vt:lpstr>LÁZNĚ KLIMKOVICE</vt:lpstr>
      <vt:lpstr>MODEL VNITŘNÍ STRUKTURY A ZÁKLADNÍ VAZBY V LÁZEŇSKÉ DESTINACI </vt:lpstr>
      <vt:lpstr>UBYTOVACÍ SLUŽBY</vt:lpstr>
      <vt:lpstr>Prezentace aplikace PowerPoint</vt:lpstr>
      <vt:lpstr>LOGISTICKÝ ŘETĚZEC UBYTOVACÍCH SLUŽEB </vt:lpstr>
      <vt:lpstr>Schéma procesů v hotelu Paulíny </vt:lpstr>
      <vt:lpstr>Diagram hotelového managementu </vt:lpstr>
      <vt:lpstr>HOTELOVÉ ŘETĚZCE</vt:lpstr>
      <vt:lpstr>NEJVÝZAMNĚJŠÍ ŘETĚZCE</vt:lpstr>
      <vt:lpstr>SVĚTOVÉ hotely s NEJvíce pokoji</vt:lpstr>
      <vt:lpstr>Prezentace aplikace PowerPoint</vt:lpstr>
      <vt:lpstr>České hotely s NEJvíce pokoji </vt:lpstr>
      <vt:lpstr>Nejdražší hotely světa</vt:lpstr>
      <vt:lpstr>Prezentace aplikace PowerPoint</vt:lpstr>
      <vt:lpstr>Prezentace aplikace PowerPoint</vt:lpstr>
      <vt:lpstr>STRAVOVACÍ SLUŽBY</vt:lpstr>
      <vt:lpstr>KATEGORIZACE STŘEDISEK RESTAURAČNÍHO STRAVOVÁNÍ</vt:lpstr>
      <vt:lpstr>PROVOZOVÁNÍ A HYGIENA</vt:lpstr>
      <vt:lpstr>LOGISTIKA STRAVOVÁNÍ </vt:lpstr>
      <vt:lpstr>KRITÉRIA VÝBĚRU A HODNOCENÍ DODAVATELŮ </vt:lpstr>
      <vt:lpstr>POŽADAVKY HOSTŮ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OBSAH PŘEDMĚTU</dc:title>
  <dc:creator>Boss</dc:creator>
  <cp:lastModifiedBy>Boss</cp:lastModifiedBy>
  <cp:revision>46</cp:revision>
  <dcterms:created xsi:type="dcterms:W3CDTF">2016-04-05T07:43:43Z</dcterms:created>
  <dcterms:modified xsi:type="dcterms:W3CDTF">2016-04-13T10:59:15Z</dcterms:modified>
</cp:coreProperties>
</file>